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26"/>
  </p:notesMasterIdLst>
  <p:sldIdLst>
    <p:sldId id="269" r:id="rId2"/>
    <p:sldId id="280" r:id="rId3"/>
    <p:sldId id="281" r:id="rId4"/>
    <p:sldId id="285" r:id="rId5"/>
    <p:sldId id="286" r:id="rId6"/>
    <p:sldId id="282" r:id="rId7"/>
    <p:sldId id="258" r:id="rId8"/>
    <p:sldId id="259" r:id="rId9"/>
    <p:sldId id="279" r:id="rId10"/>
    <p:sldId id="283" r:id="rId11"/>
    <p:sldId id="284" r:id="rId12"/>
    <p:sldId id="256" r:id="rId13"/>
    <p:sldId id="262" r:id="rId14"/>
    <p:sldId id="260" r:id="rId15"/>
    <p:sldId id="257" r:id="rId16"/>
    <p:sldId id="263" r:id="rId17"/>
    <p:sldId id="278" r:id="rId18"/>
    <p:sldId id="264" r:id="rId19"/>
    <p:sldId id="266" r:id="rId20"/>
    <p:sldId id="268" r:id="rId21"/>
    <p:sldId id="270" r:id="rId22"/>
    <p:sldId id="271" r:id="rId23"/>
    <p:sldId id="272" r:id="rId24"/>
    <p:sldId id="273" r:id="rId25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96EB"/>
    <a:srgbClr val="BD0707"/>
    <a:srgbClr val="4D7D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33" autoAdjust="0"/>
    <p:restoredTop sz="94564" autoAdjust="0"/>
  </p:normalViewPr>
  <p:slideViewPr>
    <p:cSldViewPr>
      <p:cViewPr varScale="1">
        <p:scale>
          <a:sx n="49" d="100"/>
          <a:sy n="49" d="100"/>
        </p:scale>
        <p:origin x="-1219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C0D5D-452B-4B70-AB7F-6711C8FB5EE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F03E63-6275-4E60-8526-09D49840DDA6}">
      <dgm:prSet phldrT="[Текст]"/>
      <dgm:spPr/>
      <dgm:t>
        <a:bodyPr/>
        <a:lstStyle/>
        <a:p>
          <a:r>
            <a:rPr lang="ru-RU" b="1" i="1" dirty="0" smtClean="0"/>
            <a:t>В социальной сфере </a:t>
          </a:r>
          <a:endParaRPr lang="ru-RU" dirty="0"/>
        </a:p>
      </dgm:t>
    </dgm:pt>
    <dgm:pt modelId="{663F9995-127C-4E49-9D79-93D37F71C6D4}" type="parTrans" cxnId="{C2AD1D31-080D-438B-98BE-1F6BA55F6ECA}">
      <dgm:prSet/>
      <dgm:spPr/>
      <dgm:t>
        <a:bodyPr/>
        <a:lstStyle/>
        <a:p>
          <a:endParaRPr lang="ru-RU"/>
        </a:p>
      </dgm:t>
    </dgm:pt>
    <dgm:pt modelId="{19966A95-7661-47C7-A3E6-22AD7677AA42}" type="sibTrans" cxnId="{C2AD1D31-080D-438B-98BE-1F6BA55F6ECA}">
      <dgm:prSet/>
      <dgm:spPr/>
      <dgm:t>
        <a:bodyPr/>
        <a:lstStyle/>
        <a:p>
          <a:endParaRPr lang="ru-RU"/>
        </a:p>
      </dgm:t>
    </dgm:pt>
    <dgm:pt modelId="{7E343F30-A629-41A5-B42B-9B2EDD4CE494}">
      <dgm:prSet phldrT="[Текст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l"/>
          <a:endParaRPr lang="ru-RU" sz="16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258BC92-47CE-4D75-943C-70E0461058C0}" type="parTrans" cxnId="{5D4252E3-2349-4AE9-8B94-24141E52A742}">
      <dgm:prSet/>
      <dgm:spPr/>
      <dgm:t>
        <a:bodyPr/>
        <a:lstStyle/>
        <a:p>
          <a:endParaRPr lang="ru-RU"/>
        </a:p>
      </dgm:t>
    </dgm:pt>
    <dgm:pt modelId="{4B6D92E4-131C-4E85-BCA9-F068471D80B0}" type="sibTrans" cxnId="{5D4252E3-2349-4AE9-8B94-24141E52A742}">
      <dgm:prSet/>
      <dgm:spPr/>
      <dgm:t>
        <a:bodyPr/>
        <a:lstStyle/>
        <a:p>
          <a:endParaRPr lang="ru-RU"/>
        </a:p>
      </dgm:t>
    </dgm:pt>
    <dgm:pt modelId="{291E4CFD-9974-4B0C-BF4E-FC55BA08C23F}">
      <dgm:prSet/>
      <dgm:spPr/>
      <dgm:t>
        <a:bodyPr/>
        <a:lstStyle/>
        <a:p>
          <a:r>
            <a:rPr lang="ru-RU" b="1" i="1" dirty="0" smtClean="0"/>
            <a:t>В сфере экономического развития </a:t>
          </a:r>
          <a:endParaRPr lang="ru-RU" b="1" dirty="0"/>
        </a:p>
      </dgm:t>
    </dgm:pt>
    <dgm:pt modelId="{6D123062-C656-4166-8B54-BB54C3DC65CE}" type="parTrans" cxnId="{B3890530-2B7A-4BB5-9981-0C80ECBC5F82}">
      <dgm:prSet/>
      <dgm:spPr/>
      <dgm:t>
        <a:bodyPr/>
        <a:lstStyle/>
        <a:p>
          <a:endParaRPr lang="ru-RU"/>
        </a:p>
      </dgm:t>
    </dgm:pt>
    <dgm:pt modelId="{45616CA0-E0F8-4393-9865-B23D18204D48}" type="sibTrans" cxnId="{B3890530-2B7A-4BB5-9981-0C80ECBC5F82}">
      <dgm:prSet/>
      <dgm:spPr/>
      <dgm:t>
        <a:bodyPr/>
        <a:lstStyle/>
        <a:p>
          <a:endParaRPr lang="ru-RU"/>
        </a:p>
      </dgm:t>
    </dgm:pt>
    <dgm:pt modelId="{00F85849-C277-4DF6-888A-C0928931A1A9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75000"/>
                </a:schemeClr>
              </a:solidFill>
            </a:rPr>
            <a:t>Обеспечение ежегодного прироста объемов производства не менее 2,5-5 %;</a:t>
          </a:r>
          <a:endParaRPr lang="ru-RU" sz="1600" b="1" dirty="0">
            <a:solidFill>
              <a:schemeClr val="accent2">
                <a:lumMod val="75000"/>
              </a:schemeClr>
            </a:solidFill>
          </a:endParaRPr>
        </a:p>
      </dgm:t>
    </dgm:pt>
    <dgm:pt modelId="{E80585C4-74E7-4E2C-AED6-AD9A36399215}" type="parTrans" cxnId="{2D54F295-2E5B-4BF3-956B-CF7901C9134F}">
      <dgm:prSet/>
      <dgm:spPr/>
      <dgm:t>
        <a:bodyPr/>
        <a:lstStyle/>
        <a:p>
          <a:endParaRPr lang="ru-RU"/>
        </a:p>
      </dgm:t>
    </dgm:pt>
    <dgm:pt modelId="{8494538E-2C65-4F7C-B57C-EEAB2E0D09D0}" type="sibTrans" cxnId="{2D54F295-2E5B-4BF3-956B-CF7901C9134F}">
      <dgm:prSet/>
      <dgm:spPr/>
      <dgm:t>
        <a:bodyPr/>
        <a:lstStyle/>
        <a:p>
          <a:endParaRPr lang="ru-RU"/>
        </a:p>
      </dgm:t>
    </dgm:pt>
    <dgm:pt modelId="{0F953361-8B2B-488D-9B70-35B7B5AB0840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75000"/>
                </a:schemeClr>
              </a:solidFill>
            </a:rPr>
            <a:t>Доведение к 2020 г.  объема инвестиций до 0,87 – 1,4 млрд.руб.;</a:t>
          </a:r>
          <a:endParaRPr lang="ru-RU" sz="1600" b="1" dirty="0">
            <a:solidFill>
              <a:schemeClr val="accent2">
                <a:lumMod val="75000"/>
              </a:schemeClr>
            </a:solidFill>
          </a:endParaRPr>
        </a:p>
      </dgm:t>
    </dgm:pt>
    <dgm:pt modelId="{72FF3578-D192-40F5-8390-C0F370F1F38A}" type="parTrans" cxnId="{A549C422-30B3-4F92-87A7-5339A754AD60}">
      <dgm:prSet/>
      <dgm:spPr/>
      <dgm:t>
        <a:bodyPr/>
        <a:lstStyle/>
        <a:p>
          <a:endParaRPr lang="ru-RU"/>
        </a:p>
      </dgm:t>
    </dgm:pt>
    <dgm:pt modelId="{B85D4325-7374-4136-B69C-FFD32A54F0EE}" type="sibTrans" cxnId="{A549C422-30B3-4F92-87A7-5339A754AD60}">
      <dgm:prSet/>
      <dgm:spPr/>
      <dgm:t>
        <a:bodyPr/>
        <a:lstStyle/>
        <a:p>
          <a:endParaRPr lang="ru-RU"/>
        </a:p>
      </dgm:t>
    </dgm:pt>
    <dgm:pt modelId="{2D940A80-1BE9-460D-91A8-A9B6E4AFBA0E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75000"/>
                </a:schemeClr>
              </a:solidFill>
            </a:rPr>
            <a:t>Обеспеченность жильем на 1 человека до 30 кв.м. к 2020 году</a:t>
          </a:r>
          <a:endParaRPr lang="ru-RU" sz="1600" b="1" dirty="0">
            <a:solidFill>
              <a:schemeClr val="accent2">
                <a:lumMod val="75000"/>
              </a:schemeClr>
            </a:solidFill>
          </a:endParaRPr>
        </a:p>
      </dgm:t>
    </dgm:pt>
    <dgm:pt modelId="{C3CF2D70-633C-4052-B0E0-8766FDCC68CF}" type="parTrans" cxnId="{F96D6A6B-F098-47A9-A25D-1EDA18250CAD}">
      <dgm:prSet/>
      <dgm:spPr/>
      <dgm:t>
        <a:bodyPr/>
        <a:lstStyle/>
        <a:p>
          <a:endParaRPr lang="ru-RU"/>
        </a:p>
      </dgm:t>
    </dgm:pt>
    <dgm:pt modelId="{F8A2747A-590E-491C-8180-54FC7E10C581}" type="sibTrans" cxnId="{F96D6A6B-F098-47A9-A25D-1EDA18250CAD}">
      <dgm:prSet/>
      <dgm:spPr/>
      <dgm:t>
        <a:bodyPr/>
        <a:lstStyle/>
        <a:p>
          <a:endParaRPr lang="ru-RU"/>
        </a:p>
      </dgm:t>
    </dgm:pt>
    <dgm:pt modelId="{7B09F5E0-2F24-42F9-8321-C2E336D5A030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endParaRPr lang="ru-RU" sz="900" dirty="0"/>
        </a:p>
      </dgm:t>
    </dgm:pt>
    <dgm:pt modelId="{7E1DD3F7-4A55-4F83-886A-D0BC1FD493EA}" type="parTrans" cxnId="{CBD8E0F0-A928-4606-BD3E-8DAF4C217C23}">
      <dgm:prSet/>
      <dgm:spPr/>
      <dgm:t>
        <a:bodyPr/>
        <a:lstStyle/>
        <a:p>
          <a:endParaRPr lang="ru-RU"/>
        </a:p>
      </dgm:t>
    </dgm:pt>
    <dgm:pt modelId="{873AB09F-4D60-4FB5-8FE9-4156A0BBC8F4}" type="sibTrans" cxnId="{CBD8E0F0-A928-4606-BD3E-8DAF4C217C23}">
      <dgm:prSet/>
      <dgm:spPr/>
      <dgm:t>
        <a:bodyPr/>
        <a:lstStyle/>
        <a:p>
          <a:endParaRPr lang="ru-RU"/>
        </a:p>
      </dgm:t>
    </dgm:pt>
    <dgm:pt modelId="{6E8A80B4-1B6E-408B-9E1F-8513DB7D600B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just"/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Увеличение средней продолжительности жизни населения до 70 лет;</a:t>
          </a:r>
          <a:endParaRPr lang="ru-RU" sz="16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83F9CFC-3844-42D2-9A2D-0EE0C525FAB3}" type="parTrans" cxnId="{DC721068-E836-497A-9E53-46ADFB8F99CF}">
      <dgm:prSet/>
      <dgm:spPr/>
      <dgm:t>
        <a:bodyPr/>
        <a:lstStyle/>
        <a:p>
          <a:endParaRPr lang="ru-RU"/>
        </a:p>
      </dgm:t>
    </dgm:pt>
    <dgm:pt modelId="{1752D164-4219-410F-911C-ABD304C0C541}" type="sibTrans" cxnId="{DC721068-E836-497A-9E53-46ADFB8F99CF}">
      <dgm:prSet/>
      <dgm:spPr/>
      <dgm:t>
        <a:bodyPr/>
        <a:lstStyle/>
        <a:p>
          <a:endParaRPr lang="ru-RU"/>
        </a:p>
      </dgm:t>
    </dgm:pt>
    <dgm:pt modelId="{38B51705-CD0A-4A12-B50E-7A1A806771FE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just"/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Сокращение доли населения с доходами ниже прожиточного минимума до 8 – 9 %.</a:t>
          </a:r>
          <a:endParaRPr lang="ru-RU" sz="16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D8EDA1D-10E9-4995-9124-F5AFDDC4F92B}" type="parTrans" cxnId="{0D90C60A-D625-4295-B44A-C3EC04B1D285}">
      <dgm:prSet/>
      <dgm:spPr/>
      <dgm:t>
        <a:bodyPr/>
        <a:lstStyle/>
        <a:p>
          <a:endParaRPr lang="ru-RU"/>
        </a:p>
      </dgm:t>
    </dgm:pt>
    <dgm:pt modelId="{94F43863-9DF3-45A2-89F0-FFA7F38DCD50}" type="sibTrans" cxnId="{0D90C60A-D625-4295-B44A-C3EC04B1D285}">
      <dgm:prSet/>
      <dgm:spPr/>
      <dgm:t>
        <a:bodyPr/>
        <a:lstStyle/>
        <a:p>
          <a:endParaRPr lang="ru-RU"/>
        </a:p>
      </dgm:t>
    </dgm:pt>
    <dgm:pt modelId="{C47F96BF-6AB7-4FE0-8552-55CAE51D5E1E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just"/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Рост реальных денежных доходов и реальной заработной платы населения не менее чем в 3,5- 4 раза.</a:t>
          </a:r>
          <a:endParaRPr lang="ru-RU" sz="16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E29FABC-4267-4CB5-8B43-8A0688E41FCF}" type="parTrans" cxnId="{EDC76598-220F-4528-A666-B34E07C545F0}">
      <dgm:prSet/>
      <dgm:spPr/>
      <dgm:t>
        <a:bodyPr/>
        <a:lstStyle/>
        <a:p>
          <a:endParaRPr lang="ru-RU"/>
        </a:p>
      </dgm:t>
    </dgm:pt>
    <dgm:pt modelId="{C9CD6561-CB46-4D67-A4A0-260635757C3B}" type="sibTrans" cxnId="{EDC76598-220F-4528-A666-B34E07C545F0}">
      <dgm:prSet/>
      <dgm:spPr/>
      <dgm:t>
        <a:bodyPr/>
        <a:lstStyle/>
        <a:p>
          <a:endParaRPr lang="ru-RU"/>
        </a:p>
      </dgm:t>
    </dgm:pt>
    <dgm:pt modelId="{7AD191A7-2734-406E-AC19-403AE73AE2E5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just"/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населения качественной инфраструктурой и создание комфортных условий проживания для населения</a:t>
          </a:r>
          <a:endParaRPr lang="ru-RU" sz="16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D47719D-9254-445F-9FBA-9F8F25718210}" type="parTrans" cxnId="{2781EB70-2D97-4E23-AEF2-9DEE804E473B}">
      <dgm:prSet/>
      <dgm:spPr/>
      <dgm:t>
        <a:bodyPr/>
        <a:lstStyle/>
        <a:p>
          <a:endParaRPr lang="ru-RU"/>
        </a:p>
      </dgm:t>
    </dgm:pt>
    <dgm:pt modelId="{F1AABE90-62AB-4799-A827-4B6167DBF3F9}" type="sibTrans" cxnId="{2781EB70-2D97-4E23-AEF2-9DEE804E473B}">
      <dgm:prSet/>
      <dgm:spPr/>
      <dgm:t>
        <a:bodyPr/>
        <a:lstStyle/>
        <a:p>
          <a:endParaRPr lang="ru-RU"/>
        </a:p>
      </dgm:t>
    </dgm:pt>
    <dgm:pt modelId="{CC75225D-6BAC-498E-901E-2A937F115D8D}">
      <dgm:prSet phldrT="[Текст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l"/>
          <a:endParaRPr lang="ru-RU" sz="1100" dirty="0"/>
        </a:p>
      </dgm:t>
    </dgm:pt>
    <dgm:pt modelId="{05617178-6928-440C-BAC8-8C67FA5AF34C}" type="parTrans" cxnId="{1A2864F2-31E9-4A88-808A-B3BE43C94843}">
      <dgm:prSet/>
      <dgm:spPr/>
      <dgm:t>
        <a:bodyPr/>
        <a:lstStyle/>
        <a:p>
          <a:endParaRPr lang="ru-RU"/>
        </a:p>
      </dgm:t>
    </dgm:pt>
    <dgm:pt modelId="{B375A42C-40A6-47E3-8F45-BFE888D17C63}" type="sibTrans" cxnId="{1A2864F2-31E9-4A88-808A-B3BE43C94843}">
      <dgm:prSet/>
      <dgm:spPr/>
      <dgm:t>
        <a:bodyPr/>
        <a:lstStyle/>
        <a:p>
          <a:endParaRPr lang="ru-RU"/>
        </a:p>
      </dgm:t>
    </dgm:pt>
    <dgm:pt modelId="{903E9229-8DF7-4F33-8ECA-9FE161114263}" type="pres">
      <dgm:prSet presAssocID="{ECFC0D5D-452B-4B70-AB7F-6711C8FB5EE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E85E4A-27BC-48A8-81BC-A0B9C308A930}" type="pres">
      <dgm:prSet presAssocID="{291E4CFD-9974-4B0C-BF4E-FC55BA08C23F}" presName="linNode" presStyleCnt="0"/>
      <dgm:spPr/>
    </dgm:pt>
    <dgm:pt modelId="{3F73D094-6AB6-434D-859F-7820020465DF}" type="pres">
      <dgm:prSet presAssocID="{291E4CFD-9974-4B0C-BF4E-FC55BA08C23F}" presName="parentShp" presStyleLbl="node1" presStyleIdx="0" presStyleCnt="2" custScaleX="94044" custLinFactNeighborX="-2123" custLinFactNeighborY="-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27755-451C-4E5B-85AB-79A735C469F8}" type="pres">
      <dgm:prSet presAssocID="{291E4CFD-9974-4B0C-BF4E-FC55BA08C23F}" presName="childShp" presStyleLbl="bgAccFollowNode1" presStyleIdx="0" presStyleCnt="2" custScaleX="160655" custScaleY="111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9D2BC-B082-4966-87BE-E000FFB7482D}" type="pres">
      <dgm:prSet presAssocID="{45616CA0-E0F8-4393-9865-B23D18204D48}" presName="spacing" presStyleCnt="0"/>
      <dgm:spPr/>
    </dgm:pt>
    <dgm:pt modelId="{C044A7AF-B8DD-41A1-8333-E9893F3E9B4F}" type="pres">
      <dgm:prSet presAssocID="{BFF03E63-6275-4E60-8526-09D49840DDA6}" presName="linNode" presStyleCnt="0"/>
      <dgm:spPr/>
    </dgm:pt>
    <dgm:pt modelId="{2A2C3F31-4644-431F-A792-66074DE2ADA3}" type="pres">
      <dgm:prSet presAssocID="{BFF03E63-6275-4E60-8526-09D49840DDA6}" presName="parentShp" presStyleLbl="node1" presStyleIdx="1" presStyleCnt="2" custScaleX="100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7BF87-F8E2-41F4-ACFC-F194A081BF67}" type="pres">
      <dgm:prSet presAssocID="{BFF03E63-6275-4E60-8526-09D49840DDA6}" presName="childShp" presStyleLbl="bgAccFollowNode1" presStyleIdx="1" presStyleCnt="2" custScaleX="310512" custScaleY="157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2864F2-31E9-4A88-808A-B3BE43C94843}" srcId="{BFF03E63-6275-4E60-8526-09D49840DDA6}" destId="{CC75225D-6BAC-498E-901E-2A937F115D8D}" srcOrd="5" destOrd="0" parTransId="{05617178-6928-440C-BAC8-8C67FA5AF34C}" sibTransId="{B375A42C-40A6-47E3-8F45-BFE888D17C63}"/>
    <dgm:cxn modelId="{A549C422-30B3-4F92-87A7-5339A754AD60}" srcId="{291E4CFD-9974-4B0C-BF4E-FC55BA08C23F}" destId="{0F953361-8B2B-488D-9B70-35B7B5AB0840}" srcOrd="1" destOrd="0" parTransId="{72FF3578-D192-40F5-8390-C0F370F1F38A}" sibTransId="{B85D4325-7374-4136-B69C-FFD32A54F0EE}"/>
    <dgm:cxn modelId="{2D54F295-2E5B-4BF3-956B-CF7901C9134F}" srcId="{291E4CFD-9974-4B0C-BF4E-FC55BA08C23F}" destId="{00F85849-C277-4DF6-888A-C0928931A1A9}" srcOrd="0" destOrd="0" parTransId="{E80585C4-74E7-4E2C-AED6-AD9A36399215}" sibTransId="{8494538E-2C65-4F7C-B57C-EEAB2E0D09D0}"/>
    <dgm:cxn modelId="{E1144308-7B96-47F3-B749-101545C63EE0}" type="presOf" srcId="{38B51705-CD0A-4A12-B50E-7A1A806771FE}" destId="{3E57BF87-F8E2-41F4-ACFC-F194A081BF67}" srcOrd="0" destOrd="2" presId="urn:microsoft.com/office/officeart/2005/8/layout/vList6"/>
    <dgm:cxn modelId="{3D5028B9-6E99-432C-899B-296A120502E0}" type="presOf" srcId="{7B09F5E0-2F24-42F9-8321-C2E336D5A030}" destId="{69227755-451C-4E5B-85AB-79A735C469F8}" srcOrd="0" destOrd="3" presId="urn:microsoft.com/office/officeart/2005/8/layout/vList6"/>
    <dgm:cxn modelId="{EDC76598-220F-4528-A666-B34E07C545F0}" srcId="{BFF03E63-6275-4E60-8526-09D49840DDA6}" destId="{C47F96BF-6AB7-4FE0-8552-55CAE51D5E1E}" srcOrd="3" destOrd="0" parTransId="{EE29FABC-4267-4CB5-8B43-8A0688E41FCF}" sibTransId="{C9CD6561-CB46-4D67-A4A0-260635757C3B}"/>
    <dgm:cxn modelId="{8A0B1C47-A407-4FB6-8B25-546DD8A5EB56}" type="presOf" srcId="{C47F96BF-6AB7-4FE0-8552-55CAE51D5E1E}" destId="{3E57BF87-F8E2-41F4-ACFC-F194A081BF67}" srcOrd="0" destOrd="3" presId="urn:microsoft.com/office/officeart/2005/8/layout/vList6"/>
    <dgm:cxn modelId="{68402C4C-EF39-4DC7-A5C5-918BE5D4D3BB}" type="presOf" srcId="{7AD191A7-2734-406E-AC19-403AE73AE2E5}" destId="{3E57BF87-F8E2-41F4-ACFC-F194A081BF67}" srcOrd="0" destOrd="4" presId="urn:microsoft.com/office/officeart/2005/8/layout/vList6"/>
    <dgm:cxn modelId="{BDA1CFDD-8BD2-4CF3-A1C4-973962B5577B}" type="presOf" srcId="{291E4CFD-9974-4B0C-BF4E-FC55BA08C23F}" destId="{3F73D094-6AB6-434D-859F-7820020465DF}" srcOrd="0" destOrd="0" presId="urn:microsoft.com/office/officeart/2005/8/layout/vList6"/>
    <dgm:cxn modelId="{DC721068-E836-497A-9E53-46ADFB8F99CF}" srcId="{BFF03E63-6275-4E60-8526-09D49840DDA6}" destId="{6E8A80B4-1B6E-408B-9E1F-8513DB7D600B}" srcOrd="1" destOrd="0" parTransId="{F83F9CFC-3844-42D2-9A2D-0EE0C525FAB3}" sibTransId="{1752D164-4219-410F-911C-ABD304C0C541}"/>
    <dgm:cxn modelId="{B3890530-2B7A-4BB5-9981-0C80ECBC5F82}" srcId="{ECFC0D5D-452B-4B70-AB7F-6711C8FB5EEB}" destId="{291E4CFD-9974-4B0C-BF4E-FC55BA08C23F}" srcOrd="0" destOrd="0" parTransId="{6D123062-C656-4166-8B54-BB54C3DC65CE}" sibTransId="{45616CA0-E0F8-4393-9865-B23D18204D48}"/>
    <dgm:cxn modelId="{EA7EF5F7-DD95-4808-90C6-47E669B3EEC2}" type="presOf" srcId="{BFF03E63-6275-4E60-8526-09D49840DDA6}" destId="{2A2C3F31-4644-431F-A792-66074DE2ADA3}" srcOrd="0" destOrd="0" presId="urn:microsoft.com/office/officeart/2005/8/layout/vList6"/>
    <dgm:cxn modelId="{F96D6A6B-F098-47A9-A25D-1EDA18250CAD}" srcId="{291E4CFD-9974-4B0C-BF4E-FC55BA08C23F}" destId="{2D940A80-1BE9-460D-91A8-A9B6E4AFBA0E}" srcOrd="2" destOrd="0" parTransId="{C3CF2D70-633C-4052-B0E0-8766FDCC68CF}" sibTransId="{F8A2747A-590E-491C-8180-54FC7E10C581}"/>
    <dgm:cxn modelId="{CBD8E0F0-A928-4606-BD3E-8DAF4C217C23}" srcId="{291E4CFD-9974-4B0C-BF4E-FC55BA08C23F}" destId="{7B09F5E0-2F24-42F9-8321-C2E336D5A030}" srcOrd="3" destOrd="0" parTransId="{7E1DD3F7-4A55-4F83-886A-D0BC1FD493EA}" sibTransId="{873AB09F-4D60-4FB5-8FE9-4156A0BBC8F4}"/>
    <dgm:cxn modelId="{7ECE515A-3A31-457E-BD49-B577E2EBD194}" type="presOf" srcId="{6E8A80B4-1B6E-408B-9E1F-8513DB7D600B}" destId="{3E57BF87-F8E2-41F4-ACFC-F194A081BF67}" srcOrd="0" destOrd="1" presId="urn:microsoft.com/office/officeart/2005/8/layout/vList6"/>
    <dgm:cxn modelId="{6E4097C2-91FD-4FBD-89A2-43EDDC68BE80}" type="presOf" srcId="{CC75225D-6BAC-498E-901E-2A937F115D8D}" destId="{3E57BF87-F8E2-41F4-ACFC-F194A081BF67}" srcOrd="0" destOrd="5" presId="urn:microsoft.com/office/officeart/2005/8/layout/vList6"/>
    <dgm:cxn modelId="{3D033381-7722-455D-BB81-8F4183D51DA6}" type="presOf" srcId="{00F85849-C277-4DF6-888A-C0928931A1A9}" destId="{69227755-451C-4E5B-85AB-79A735C469F8}" srcOrd="0" destOrd="0" presId="urn:microsoft.com/office/officeart/2005/8/layout/vList6"/>
    <dgm:cxn modelId="{2A507C79-6BDF-40B1-8ADF-402B2FDFDBE6}" type="presOf" srcId="{ECFC0D5D-452B-4B70-AB7F-6711C8FB5EEB}" destId="{903E9229-8DF7-4F33-8ECA-9FE161114263}" srcOrd="0" destOrd="0" presId="urn:microsoft.com/office/officeart/2005/8/layout/vList6"/>
    <dgm:cxn modelId="{5D4252E3-2349-4AE9-8B94-24141E52A742}" srcId="{BFF03E63-6275-4E60-8526-09D49840DDA6}" destId="{7E343F30-A629-41A5-B42B-9B2EDD4CE494}" srcOrd="0" destOrd="0" parTransId="{D258BC92-47CE-4D75-943C-70E0461058C0}" sibTransId="{4B6D92E4-131C-4E85-BCA9-F068471D80B0}"/>
    <dgm:cxn modelId="{7DDB7AAA-A9ED-4035-9CD4-959888DFE63C}" type="presOf" srcId="{2D940A80-1BE9-460D-91A8-A9B6E4AFBA0E}" destId="{69227755-451C-4E5B-85AB-79A735C469F8}" srcOrd="0" destOrd="2" presId="urn:microsoft.com/office/officeart/2005/8/layout/vList6"/>
    <dgm:cxn modelId="{0D90C60A-D625-4295-B44A-C3EC04B1D285}" srcId="{BFF03E63-6275-4E60-8526-09D49840DDA6}" destId="{38B51705-CD0A-4A12-B50E-7A1A806771FE}" srcOrd="2" destOrd="0" parTransId="{6D8EDA1D-10E9-4995-9124-F5AFDDC4F92B}" sibTransId="{94F43863-9DF3-45A2-89F0-FFA7F38DCD50}"/>
    <dgm:cxn modelId="{135D1209-A2FB-4C6E-B722-55B705E85DB8}" type="presOf" srcId="{7E343F30-A629-41A5-B42B-9B2EDD4CE494}" destId="{3E57BF87-F8E2-41F4-ACFC-F194A081BF67}" srcOrd="0" destOrd="0" presId="urn:microsoft.com/office/officeart/2005/8/layout/vList6"/>
    <dgm:cxn modelId="{BCDF1752-E5C3-46BA-90DC-CA4852A9766C}" type="presOf" srcId="{0F953361-8B2B-488D-9B70-35B7B5AB0840}" destId="{69227755-451C-4E5B-85AB-79A735C469F8}" srcOrd="0" destOrd="1" presId="urn:microsoft.com/office/officeart/2005/8/layout/vList6"/>
    <dgm:cxn modelId="{2781EB70-2D97-4E23-AEF2-9DEE804E473B}" srcId="{BFF03E63-6275-4E60-8526-09D49840DDA6}" destId="{7AD191A7-2734-406E-AC19-403AE73AE2E5}" srcOrd="4" destOrd="0" parTransId="{8D47719D-9254-445F-9FBA-9F8F25718210}" sibTransId="{F1AABE90-62AB-4799-A827-4B6167DBF3F9}"/>
    <dgm:cxn modelId="{C2AD1D31-080D-438B-98BE-1F6BA55F6ECA}" srcId="{ECFC0D5D-452B-4B70-AB7F-6711C8FB5EEB}" destId="{BFF03E63-6275-4E60-8526-09D49840DDA6}" srcOrd="1" destOrd="0" parTransId="{663F9995-127C-4E49-9D79-93D37F71C6D4}" sibTransId="{19966A95-7661-47C7-A3E6-22AD7677AA42}"/>
    <dgm:cxn modelId="{CB270E8D-B4CF-410F-869B-4D7187C7CBFA}" type="presParOf" srcId="{903E9229-8DF7-4F33-8ECA-9FE161114263}" destId="{F4E85E4A-27BC-48A8-81BC-A0B9C308A930}" srcOrd="0" destOrd="0" presId="urn:microsoft.com/office/officeart/2005/8/layout/vList6"/>
    <dgm:cxn modelId="{34C2F9F8-B317-49AF-AA73-0DEFAA50094F}" type="presParOf" srcId="{F4E85E4A-27BC-48A8-81BC-A0B9C308A930}" destId="{3F73D094-6AB6-434D-859F-7820020465DF}" srcOrd="0" destOrd="0" presId="urn:microsoft.com/office/officeart/2005/8/layout/vList6"/>
    <dgm:cxn modelId="{71E989DF-17DC-4CD1-9DA0-FE9E36FB477D}" type="presParOf" srcId="{F4E85E4A-27BC-48A8-81BC-A0B9C308A930}" destId="{69227755-451C-4E5B-85AB-79A735C469F8}" srcOrd="1" destOrd="0" presId="urn:microsoft.com/office/officeart/2005/8/layout/vList6"/>
    <dgm:cxn modelId="{6DC8C225-6D6F-4786-A251-7D014402ACC4}" type="presParOf" srcId="{903E9229-8DF7-4F33-8ECA-9FE161114263}" destId="{D999D2BC-B082-4966-87BE-E000FFB7482D}" srcOrd="1" destOrd="0" presId="urn:microsoft.com/office/officeart/2005/8/layout/vList6"/>
    <dgm:cxn modelId="{3D27ADA3-ABC1-4712-ADFC-AF4976D3F57F}" type="presParOf" srcId="{903E9229-8DF7-4F33-8ECA-9FE161114263}" destId="{C044A7AF-B8DD-41A1-8333-E9893F3E9B4F}" srcOrd="2" destOrd="0" presId="urn:microsoft.com/office/officeart/2005/8/layout/vList6"/>
    <dgm:cxn modelId="{B2D65B3B-B7F0-4790-8FD1-D9E39A1A81D5}" type="presParOf" srcId="{C044A7AF-B8DD-41A1-8333-E9893F3E9B4F}" destId="{2A2C3F31-4644-431F-A792-66074DE2ADA3}" srcOrd="0" destOrd="0" presId="urn:microsoft.com/office/officeart/2005/8/layout/vList6"/>
    <dgm:cxn modelId="{A32F2280-CA13-4A2D-A999-708CCA2F7184}" type="presParOf" srcId="{C044A7AF-B8DD-41A1-8333-E9893F3E9B4F}" destId="{3E57BF87-F8E2-41F4-ACFC-F194A081BF67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5CDD1B-5962-4A32-94AB-751B2B2413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86AF7C-1FFB-4C0D-9781-3A95C8824452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льготные ставки по платежам в Пенсионный фонд, налогу на прибыль, освобождение от налогов на имущество и земельного налога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3E83CF-3C2D-4A33-B1E9-2D4E58395859}" type="parTrans" cxnId="{29FFFC06-402D-4741-A275-B9B507DB85A2}">
      <dgm:prSet/>
      <dgm:spPr/>
      <dgm:t>
        <a:bodyPr/>
        <a:lstStyle/>
        <a:p>
          <a:endParaRPr lang="ru-RU"/>
        </a:p>
      </dgm:t>
    </dgm:pt>
    <dgm:pt modelId="{854F3EBF-DE73-4BCC-86BB-3997CD9A2E75}" type="sibTrans" cxnId="{29FFFC06-402D-4741-A275-B9B507DB85A2}">
      <dgm:prSet/>
      <dgm:spPr/>
      <dgm:t>
        <a:bodyPr/>
        <a:lstStyle/>
        <a:p>
          <a:endParaRPr lang="ru-RU"/>
        </a:p>
      </dgm:t>
    </dgm:pt>
    <dgm:pt modelId="{706201B1-D2BA-4CF2-8178-E3AC06910218}">
      <dgm:prSet phldrT="[Текст]"/>
      <dgm:spPr/>
      <dgm:t>
        <a:bodyPr/>
        <a:lstStyle/>
        <a:p>
          <a:endParaRPr lang="ru-RU" dirty="0"/>
        </a:p>
      </dgm:t>
    </dgm:pt>
    <dgm:pt modelId="{E33E7786-0E96-4790-9AC0-4DD60D6F2BA3}" type="parTrans" cxnId="{5F0A93C6-F617-4D92-A543-0644DFB539C3}">
      <dgm:prSet/>
      <dgm:spPr/>
      <dgm:t>
        <a:bodyPr/>
        <a:lstStyle/>
        <a:p>
          <a:endParaRPr lang="ru-RU"/>
        </a:p>
      </dgm:t>
    </dgm:pt>
    <dgm:pt modelId="{7F029877-D2AA-468F-9B8E-871902CA8A90}" type="sibTrans" cxnId="{5F0A93C6-F617-4D92-A543-0644DFB539C3}">
      <dgm:prSet/>
      <dgm:spPr/>
      <dgm:t>
        <a:bodyPr/>
        <a:lstStyle/>
        <a:p>
          <a:endParaRPr lang="ru-RU"/>
        </a:p>
      </dgm:t>
    </dgm:pt>
    <dgm:pt modelId="{4A248178-2C39-4C3E-9937-020F7559EC03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количество создаваемых рабочих мест не менее 20 единиц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9FFDDF-ADA6-41BC-AE4C-B07AA4DDB47D}" type="parTrans" cxnId="{7DB18807-F2BE-4AD8-A039-B2B84213EDF9}">
      <dgm:prSet/>
      <dgm:spPr/>
      <dgm:t>
        <a:bodyPr/>
        <a:lstStyle/>
        <a:p>
          <a:endParaRPr lang="ru-RU"/>
        </a:p>
      </dgm:t>
    </dgm:pt>
    <dgm:pt modelId="{A0B4EC88-6732-4869-B441-E56E5572297A}" type="sibTrans" cxnId="{7DB18807-F2BE-4AD8-A039-B2B84213EDF9}">
      <dgm:prSet/>
      <dgm:spPr/>
      <dgm:t>
        <a:bodyPr/>
        <a:lstStyle/>
        <a:p>
          <a:endParaRPr lang="ru-RU"/>
        </a:p>
      </dgm:t>
    </dgm:pt>
    <dgm:pt modelId="{2DB98BE4-6FCD-47AF-9687-A76B52CA2639}">
      <dgm:prSet phldrT="[Текст]" phldr="1"/>
      <dgm:spPr/>
      <dgm:t>
        <a:bodyPr/>
        <a:lstStyle/>
        <a:p>
          <a:endParaRPr lang="ru-RU" dirty="0"/>
        </a:p>
      </dgm:t>
    </dgm:pt>
    <dgm:pt modelId="{D7B5F5B9-6122-4378-8D0A-1C61BAD3424F}" type="parTrans" cxnId="{A1361A1C-7145-4D06-968D-010AA877D982}">
      <dgm:prSet/>
      <dgm:spPr/>
      <dgm:t>
        <a:bodyPr/>
        <a:lstStyle/>
        <a:p>
          <a:endParaRPr lang="ru-RU"/>
        </a:p>
      </dgm:t>
    </dgm:pt>
    <dgm:pt modelId="{BF9FFE73-D474-4366-899E-1EDB89929339}" type="sibTrans" cxnId="{A1361A1C-7145-4D06-968D-010AA877D982}">
      <dgm:prSet/>
      <dgm:spPr/>
      <dgm:t>
        <a:bodyPr/>
        <a:lstStyle/>
        <a:p>
          <a:endParaRPr lang="ru-RU"/>
        </a:p>
      </dgm:t>
    </dgm:pt>
    <dgm:pt modelId="{6DA81E66-3B4F-4C07-91C4-63FCAFC8C9E7}">
      <dgm:prSet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Минимальный объем инвестиций для предполагаемых инвесторов не менее 5,0 млн.рублей</a:t>
          </a:r>
        </a:p>
      </dgm:t>
    </dgm:pt>
    <dgm:pt modelId="{021D4816-46BF-48C8-92E5-6308BA166089}" type="parTrans" cxnId="{894EADA2-EE6A-40E4-9E78-F72DF6E12C6E}">
      <dgm:prSet/>
      <dgm:spPr/>
      <dgm:t>
        <a:bodyPr/>
        <a:lstStyle/>
        <a:p>
          <a:endParaRPr lang="ru-RU"/>
        </a:p>
      </dgm:t>
    </dgm:pt>
    <dgm:pt modelId="{8AEDFA63-E9FB-4329-A8B2-FC14EAD0C1EC}" type="sibTrans" cxnId="{894EADA2-EE6A-40E4-9E78-F72DF6E12C6E}">
      <dgm:prSet/>
      <dgm:spPr/>
      <dgm:t>
        <a:bodyPr/>
        <a:lstStyle/>
        <a:p>
          <a:endParaRPr lang="ru-RU"/>
        </a:p>
      </dgm:t>
    </dgm:pt>
    <dgm:pt modelId="{5102BCFD-2A07-437E-BA93-1A00CE4FCCAB}" type="pres">
      <dgm:prSet presAssocID="{FF5CDD1B-5962-4A32-94AB-751B2B2413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CDF35A-898E-43BF-9501-AC4EC374649B}" type="pres">
      <dgm:prSet presAssocID="{C786AF7C-1FFB-4C0D-9781-3A95C8824452}" presName="parentText" presStyleLbl="node1" presStyleIdx="0" presStyleCnt="3" custScaleY="1035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7898A-9288-443C-95B3-F5B9DA13C6E1}" type="pres">
      <dgm:prSet presAssocID="{C786AF7C-1FFB-4C0D-9781-3A95C882445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5EC99-72E2-4AC6-B6DE-E53A4F95B896}" type="pres">
      <dgm:prSet presAssocID="{4A248178-2C39-4C3E-9937-020F7559EC0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967B5-2933-4716-AE30-DFC263C5B508}" type="pres">
      <dgm:prSet presAssocID="{4A248178-2C39-4C3E-9937-020F7559EC03}" presName="childText" presStyleLbl="revTx" presStyleIdx="1" presStyleCnt="2" custFlipVert="1" custScaleY="33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05BC0-A9A4-49FF-AE9E-0EF871BAB4C1}" type="pres">
      <dgm:prSet presAssocID="{6DA81E66-3B4F-4C07-91C4-63FCAFC8C9E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B18807-F2BE-4AD8-A039-B2B84213EDF9}" srcId="{FF5CDD1B-5962-4A32-94AB-751B2B241336}" destId="{4A248178-2C39-4C3E-9937-020F7559EC03}" srcOrd="1" destOrd="0" parTransId="{C69FFDDF-ADA6-41BC-AE4C-B07AA4DDB47D}" sibTransId="{A0B4EC88-6732-4869-B441-E56E5572297A}"/>
    <dgm:cxn modelId="{29FFFC06-402D-4741-A275-B9B507DB85A2}" srcId="{FF5CDD1B-5962-4A32-94AB-751B2B241336}" destId="{C786AF7C-1FFB-4C0D-9781-3A95C8824452}" srcOrd="0" destOrd="0" parTransId="{423E83CF-3C2D-4A33-B1E9-2D4E58395859}" sibTransId="{854F3EBF-DE73-4BCC-86BB-3997CD9A2E75}"/>
    <dgm:cxn modelId="{DC8A099A-9C74-4F40-BD99-7E9C0F853649}" type="presOf" srcId="{2DB98BE4-6FCD-47AF-9687-A76B52CA2639}" destId="{4EC967B5-2933-4716-AE30-DFC263C5B508}" srcOrd="0" destOrd="0" presId="urn:microsoft.com/office/officeart/2005/8/layout/vList2"/>
    <dgm:cxn modelId="{5F0A93C6-F617-4D92-A543-0644DFB539C3}" srcId="{C786AF7C-1FFB-4C0D-9781-3A95C8824452}" destId="{706201B1-D2BA-4CF2-8178-E3AC06910218}" srcOrd="0" destOrd="0" parTransId="{E33E7786-0E96-4790-9AC0-4DD60D6F2BA3}" sibTransId="{7F029877-D2AA-468F-9B8E-871902CA8A90}"/>
    <dgm:cxn modelId="{34F360B1-98F0-49FF-8298-820A26A391D5}" type="presOf" srcId="{C786AF7C-1FFB-4C0D-9781-3A95C8824452}" destId="{FACDF35A-898E-43BF-9501-AC4EC374649B}" srcOrd="0" destOrd="0" presId="urn:microsoft.com/office/officeart/2005/8/layout/vList2"/>
    <dgm:cxn modelId="{F321BC26-FF10-41ED-9EF5-2B07D725E86E}" type="presOf" srcId="{FF5CDD1B-5962-4A32-94AB-751B2B241336}" destId="{5102BCFD-2A07-437E-BA93-1A00CE4FCCAB}" srcOrd="0" destOrd="0" presId="urn:microsoft.com/office/officeart/2005/8/layout/vList2"/>
    <dgm:cxn modelId="{3B86FEC6-9C88-402A-8D22-606033F216CF}" type="presOf" srcId="{4A248178-2C39-4C3E-9937-020F7559EC03}" destId="{AFC5EC99-72E2-4AC6-B6DE-E53A4F95B896}" srcOrd="0" destOrd="0" presId="urn:microsoft.com/office/officeart/2005/8/layout/vList2"/>
    <dgm:cxn modelId="{73AE153C-1658-4BE0-907D-D8859452B716}" type="presOf" srcId="{6DA81E66-3B4F-4C07-91C4-63FCAFC8C9E7}" destId="{85705BC0-A9A4-49FF-AE9E-0EF871BAB4C1}" srcOrd="0" destOrd="0" presId="urn:microsoft.com/office/officeart/2005/8/layout/vList2"/>
    <dgm:cxn modelId="{A1361A1C-7145-4D06-968D-010AA877D982}" srcId="{4A248178-2C39-4C3E-9937-020F7559EC03}" destId="{2DB98BE4-6FCD-47AF-9687-A76B52CA2639}" srcOrd="0" destOrd="0" parTransId="{D7B5F5B9-6122-4378-8D0A-1C61BAD3424F}" sibTransId="{BF9FFE73-D474-4366-899E-1EDB89929339}"/>
    <dgm:cxn modelId="{215BB7F5-5FFE-4971-8936-FF8E1C744E85}" type="presOf" srcId="{706201B1-D2BA-4CF2-8178-E3AC06910218}" destId="{DDF7898A-9288-443C-95B3-F5B9DA13C6E1}" srcOrd="0" destOrd="0" presId="urn:microsoft.com/office/officeart/2005/8/layout/vList2"/>
    <dgm:cxn modelId="{894EADA2-EE6A-40E4-9E78-F72DF6E12C6E}" srcId="{FF5CDD1B-5962-4A32-94AB-751B2B241336}" destId="{6DA81E66-3B4F-4C07-91C4-63FCAFC8C9E7}" srcOrd="2" destOrd="0" parTransId="{021D4816-46BF-48C8-92E5-6308BA166089}" sibTransId="{8AEDFA63-E9FB-4329-A8B2-FC14EAD0C1EC}"/>
    <dgm:cxn modelId="{57367100-E53A-413D-82BA-701BC63FB89C}" type="presParOf" srcId="{5102BCFD-2A07-437E-BA93-1A00CE4FCCAB}" destId="{FACDF35A-898E-43BF-9501-AC4EC374649B}" srcOrd="0" destOrd="0" presId="urn:microsoft.com/office/officeart/2005/8/layout/vList2"/>
    <dgm:cxn modelId="{804F5A2B-4886-4085-8269-3FBC7C39C59C}" type="presParOf" srcId="{5102BCFD-2A07-437E-BA93-1A00CE4FCCAB}" destId="{DDF7898A-9288-443C-95B3-F5B9DA13C6E1}" srcOrd="1" destOrd="0" presId="urn:microsoft.com/office/officeart/2005/8/layout/vList2"/>
    <dgm:cxn modelId="{C12963A7-83ED-4BF8-840A-96E93273CB36}" type="presParOf" srcId="{5102BCFD-2A07-437E-BA93-1A00CE4FCCAB}" destId="{AFC5EC99-72E2-4AC6-B6DE-E53A4F95B896}" srcOrd="2" destOrd="0" presId="urn:microsoft.com/office/officeart/2005/8/layout/vList2"/>
    <dgm:cxn modelId="{31314729-C966-4DD8-88CD-95E8E459D1A3}" type="presParOf" srcId="{5102BCFD-2A07-437E-BA93-1A00CE4FCCAB}" destId="{4EC967B5-2933-4716-AE30-DFC263C5B508}" srcOrd="3" destOrd="0" presId="urn:microsoft.com/office/officeart/2005/8/layout/vList2"/>
    <dgm:cxn modelId="{70EDE0DD-534B-4D36-814D-942DF8428367}" type="presParOf" srcId="{5102BCFD-2A07-437E-BA93-1A00CE4FCCAB}" destId="{85705BC0-A9A4-49FF-AE9E-0EF871BAB4C1}" srcOrd="4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CAD534-822A-4FD4-9DD2-F0F808B7620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9F857C-54BE-4ADD-AD25-ADD91A68F15C}" type="pres">
      <dgm:prSet presAssocID="{39CAD534-822A-4FD4-9DD2-F0F808B762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537531C-A82E-4944-9CE2-B2145574E4A1}" type="presOf" srcId="{39CAD534-822A-4FD4-9DD2-F0F808B76208}" destId="{F89F857C-54BE-4ADD-AD25-ADD91A68F15C}" srcOrd="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57A67-D8D4-4854-A328-1419202D6444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ACB0C-BF64-42E0-91AD-2536D40E83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FE66BF-E915-4F98-81E5-0E837CD1520D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5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22835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835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835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2283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835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836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836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836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266AA2B-7797-46CA-91B5-125B8BD5CE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E4A5E-B8E6-4ADE-8A8B-3C40137F68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E5257-E60E-4835-933A-3D9D600A38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B8FB3-B142-463C-86ED-6AB24EE627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D2C50-73D9-4DF5-B278-E2DD33BFC3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B1B84-AFB1-4665-A624-AAA95BA346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13D85-8A31-403F-ACF8-CF99D08BDA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ABC13-110B-40B6-AB40-9435F38C71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66855-24FD-4D06-9C3E-6C605CC0B7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BD58-550C-49FA-9C84-2E613EA4CB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FF8F6-5778-4E0F-B7BC-9FEE938177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3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22733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733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22733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73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73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73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273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2273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D903CD-9FB5-4CA6-92B0-B3E4A349BEB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>
    <p:wedge/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18.pn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банн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353594"/>
            <a:ext cx="9144000" cy="3504406"/>
          </a:xfrm>
          <a:prstGeom prst="rect">
            <a:avLst/>
          </a:prstGeom>
        </p:spPr>
      </p:pic>
      <p:pic>
        <p:nvPicPr>
          <p:cNvPr id="8" name="Рисунок 7" descr="324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76672"/>
            <a:ext cx="5286375" cy="5248275"/>
          </a:xfrm>
          <a:prstGeom prst="rect">
            <a:avLst/>
          </a:prstGeom>
        </p:spPr>
      </p:pic>
      <p:pic>
        <p:nvPicPr>
          <p:cNvPr id="9" name="Рисунок 8" descr="банн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5318448"/>
          </a:xfrm>
          <a:prstGeom prst="rect">
            <a:avLst/>
          </a:prstGeom>
        </p:spPr>
      </p:pic>
      <p:pic>
        <p:nvPicPr>
          <p:cNvPr id="6" name="Рисунок 5" descr="000407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204864"/>
            <a:ext cx="3203848" cy="2402886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LeftFacing"/>
            <a:lightRig rig="threePt" dir="t"/>
          </a:scene3d>
        </p:spPr>
      </p:pic>
      <p:pic>
        <p:nvPicPr>
          <p:cNvPr id="5" name="Содержимое 4" descr="20060518_45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932040" y="0"/>
            <a:ext cx="3611894" cy="270892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Above"/>
            <a:lightRig rig="threePt" dir="t"/>
          </a:scene3d>
        </p:spPr>
      </p:pic>
      <p:pic>
        <p:nvPicPr>
          <p:cNvPr id="7" name="Рисунок 6" descr="Copy of DSC01328_2_изменить разме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4572718"/>
            <a:ext cx="2915816" cy="210172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5301208"/>
            <a:ext cx="7313612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</a:t>
            </a:r>
            <a:r>
              <a:rPr lang="ru-RU" sz="1800" b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  <a:t>Перед вами презентация одного из красивейших уголков Челябинской области – Усть-Катавского городского округа. Это самобытный и примечательный, интересный и гостеприимный округ со своей неповторимой природой и культурой, но главное – людьми.</a:t>
            </a:r>
            <a:br>
              <a:rPr lang="ru-RU" sz="1800" b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1800" b="1" dirty="0" err="1" smtClean="0">
                <a:ln w="50800"/>
                <a:solidFill>
                  <a:schemeClr val="accent2">
                    <a:lumMod val="50000"/>
                  </a:schemeClr>
                </a:solidFill>
              </a:rPr>
              <a:t>Устькатавцы</a:t>
            </a:r>
            <a:r>
              <a:rPr lang="ru-RU" sz="1800" b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  <a:t> любят свою малую родину, с особой бережливостью и заботой относятся к историческим памятникам архитектуры и искусства, многое делается в округе для патриотического воспитания молодёжи в целях сохранения и приумножения незыблемых традиций.</a:t>
            </a:r>
            <a:br>
              <a:rPr lang="ru-RU" sz="1800" b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  <a:t>	Но всегда есть цели, к которым надо стремиться. Стремиться сделать наш любимый  город и округ чище, светлее, радостнее, а жизнь земляков – лучше! </a:t>
            </a:r>
            <a:endParaRPr lang="ru-RU" sz="1800" b="1" dirty="0">
              <a:ln w="50800"/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297137">
            <a:off x="736409" y="568163"/>
            <a:ext cx="7056784" cy="151216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Дорогие друзья!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/>
              <a:t>      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 опережающего социально-экономического развития</a:t>
            </a:r>
          </a:p>
        </p:txBody>
      </p:sp>
      <p:pic>
        <p:nvPicPr>
          <p:cNvPr id="16387" name="Picture 6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73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642910" y="1428736"/>
          <a:ext cx="8001056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1142976" y="642918"/>
            <a:ext cx="75723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направлению Стратегии: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условий для стабильного улучшения качества жизни всех слоев населения</a:t>
            </a:r>
            <a:endParaRPr lang="ru-RU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17411" name="Picture 6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573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928662" y="3929066"/>
            <a:ext cx="77866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/>
              <a:t> 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муниципальных программ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6215082"/>
          <a:ext cx="8215370" cy="7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492896"/>
            <a:ext cx="9144000" cy="436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8640"/>
            <a:ext cx="581775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5781" y="4605951"/>
            <a:ext cx="2173623" cy="230425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</a:effectLst>
        </p:spPr>
      </p:pic>
      <p:pic>
        <p:nvPicPr>
          <p:cNvPr id="7" name="Рисунок 6" descr="образован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7314" y="85700"/>
            <a:ext cx="2939819" cy="220486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9" name="Рисунок 3" descr="СЕНТЯБРЬ 11 СЕНТЯБРЯ 35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24" y="2290565"/>
            <a:ext cx="3054876" cy="229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2708920"/>
            <a:ext cx="6629400" cy="2808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Наши действия:</a:t>
            </a:r>
          </a:p>
          <a:p>
            <a:pPr>
              <a:lnSpc>
                <a:spcPct val="80000"/>
              </a:lnSpc>
            </a:pPr>
            <a:r>
              <a:rPr lang="ru-RU" sz="1200" dirty="0" smtClean="0"/>
              <a:t>1</a:t>
            </a:r>
            <a:r>
              <a:rPr lang="ru-RU" sz="1200" dirty="0"/>
              <a:t>. Увеличить охват детей 1 - 6 лет дошкольным образованием до 92%        </a:t>
            </a:r>
          </a:p>
          <a:p>
            <a:pPr>
              <a:lnSpc>
                <a:spcPct val="80000"/>
              </a:lnSpc>
            </a:pPr>
            <a:endParaRPr lang="ru-RU" sz="1200" dirty="0" smtClean="0"/>
          </a:p>
          <a:p>
            <a:pPr>
              <a:lnSpc>
                <a:spcPct val="80000"/>
              </a:lnSpc>
            </a:pPr>
            <a:r>
              <a:rPr lang="ru-RU" sz="1200" dirty="0" smtClean="0"/>
              <a:t>2</a:t>
            </a:r>
            <a:r>
              <a:rPr lang="ru-RU" sz="1200" dirty="0"/>
              <a:t>. Увеличить количество детей, получающих возможность для отдыха и оздоровления – 720 человек в 2011 году.</a:t>
            </a:r>
          </a:p>
          <a:p>
            <a:pPr>
              <a:lnSpc>
                <a:spcPct val="80000"/>
              </a:lnSpc>
            </a:pPr>
            <a:endParaRPr lang="ru-RU" sz="1200" dirty="0" smtClean="0"/>
          </a:p>
          <a:p>
            <a:pPr>
              <a:lnSpc>
                <a:spcPct val="80000"/>
              </a:lnSpc>
            </a:pPr>
            <a:r>
              <a:rPr lang="ru-RU" sz="1200" dirty="0" smtClean="0"/>
              <a:t>3</a:t>
            </a:r>
            <a:r>
              <a:rPr lang="ru-RU" sz="1200" dirty="0"/>
              <a:t>. Увеличить количество образовательных учреждений, располагающих автоматизированными рабочими местами учителя до 100%</a:t>
            </a:r>
          </a:p>
          <a:p>
            <a:pPr>
              <a:lnSpc>
                <a:spcPct val="80000"/>
              </a:lnSpc>
            </a:pPr>
            <a:endParaRPr lang="ru-RU" sz="1200" dirty="0" smtClean="0"/>
          </a:p>
          <a:p>
            <a:pPr>
              <a:lnSpc>
                <a:spcPct val="80000"/>
              </a:lnSpc>
            </a:pPr>
            <a:r>
              <a:rPr lang="ru-RU" sz="1200" dirty="0" smtClean="0"/>
              <a:t>4</a:t>
            </a:r>
            <a:r>
              <a:rPr lang="ru-RU" sz="1200" dirty="0"/>
              <a:t>. Увеличить количество обучающихся </a:t>
            </a:r>
            <a:r>
              <a:rPr lang="ru-RU" sz="1200" dirty="0" smtClean="0"/>
              <a:t>общеобразовательных</a:t>
            </a:r>
            <a:endParaRPr lang="en-US" sz="1200" dirty="0" smtClean="0"/>
          </a:p>
          <a:p>
            <a:pPr>
              <a:lnSpc>
                <a:spcPct val="80000"/>
              </a:lnSpc>
            </a:pPr>
            <a:r>
              <a:rPr lang="ru-RU" sz="1200" dirty="0" smtClean="0"/>
              <a:t> </a:t>
            </a:r>
            <a:r>
              <a:rPr lang="ru-RU" sz="1200" dirty="0"/>
              <a:t>учреждений в современных условиях до 32,3%</a:t>
            </a:r>
          </a:p>
          <a:p>
            <a:pPr>
              <a:lnSpc>
                <a:spcPct val="80000"/>
              </a:lnSpc>
            </a:pPr>
            <a:endParaRPr lang="ru-RU" sz="1200" dirty="0" smtClean="0"/>
          </a:p>
          <a:p>
            <a:pPr>
              <a:lnSpc>
                <a:spcPct val="80000"/>
              </a:lnSpc>
            </a:pPr>
            <a:r>
              <a:rPr lang="ru-RU" sz="1200" dirty="0" smtClean="0"/>
              <a:t>5</a:t>
            </a:r>
            <a:r>
              <a:rPr lang="ru-RU" sz="1200" dirty="0"/>
              <a:t>. Построить среднюю общеобразовательную школу в п.Вязовая.</a:t>
            </a:r>
          </a:p>
          <a:p>
            <a:pPr>
              <a:lnSpc>
                <a:spcPct val="80000"/>
              </a:lnSpc>
            </a:pPr>
            <a:endParaRPr lang="ru-RU" sz="1200" dirty="0" smtClean="0"/>
          </a:p>
          <a:p>
            <a:pPr>
              <a:lnSpc>
                <a:spcPct val="80000"/>
              </a:lnSpc>
            </a:pPr>
            <a:r>
              <a:rPr lang="ru-RU" sz="1200" dirty="0" smtClean="0"/>
              <a:t>6</a:t>
            </a:r>
            <a:r>
              <a:rPr lang="ru-RU" sz="1200" dirty="0"/>
              <a:t>. Пополнить материально-техническую базу образовательных учреждений.</a:t>
            </a:r>
          </a:p>
          <a:p>
            <a:pPr>
              <a:lnSpc>
                <a:spcPct val="80000"/>
              </a:lnSpc>
            </a:pPr>
            <a:endParaRPr lang="ru-RU" sz="1200" dirty="0" smtClean="0"/>
          </a:p>
          <a:p>
            <a:pPr>
              <a:lnSpc>
                <a:spcPct val="80000"/>
              </a:lnSpc>
            </a:pPr>
            <a:r>
              <a:rPr lang="ru-RU" sz="1200" dirty="0" smtClean="0"/>
              <a:t>7</a:t>
            </a:r>
            <a:r>
              <a:rPr lang="ru-RU" sz="1200" dirty="0"/>
              <a:t>. Построить спортивную площадку в МОУ СОШ № 1 и МАОУ СОШ № 7.</a:t>
            </a:r>
          </a:p>
          <a:p>
            <a:pPr>
              <a:lnSpc>
                <a:spcPct val="80000"/>
              </a:lnSpc>
            </a:pPr>
            <a:endParaRPr lang="ru-RU" sz="1200" dirty="0" smtClean="0"/>
          </a:p>
          <a:p>
            <a:pPr>
              <a:lnSpc>
                <a:spcPct val="80000"/>
              </a:lnSpc>
            </a:pPr>
            <a:r>
              <a:rPr lang="ru-RU" sz="1200" dirty="0" smtClean="0"/>
              <a:t>8</a:t>
            </a:r>
            <a:r>
              <a:rPr lang="ru-RU" sz="1200" dirty="0"/>
              <a:t>. Ввести во всех общеобразовательных школах третий час физической культуры</a:t>
            </a:r>
            <a:r>
              <a:rPr lang="ru-RU" sz="1200" dirty="0" smtClean="0"/>
              <a:t>.</a:t>
            </a:r>
          </a:p>
          <a:p>
            <a:pPr>
              <a:lnSpc>
                <a:spcPct val="80000"/>
              </a:lnSpc>
            </a:pPr>
            <a:endParaRPr lang="ru-RU" sz="1600" dirty="0">
              <a:latin typeface="Arial Rounded MT Bold" pitchFamily="34" charset="0"/>
            </a:endParaRPr>
          </a:p>
        </p:txBody>
      </p:sp>
      <p:pic>
        <p:nvPicPr>
          <p:cNvPr id="8" name="Picture 8" descr="Безымянны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73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404664"/>
            <a:ext cx="6120680" cy="223224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Модернизация общего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образования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Безымянн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73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баннер 2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348880"/>
            <a:ext cx="9144000" cy="4509120"/>
          </a:xfrm>
          <a:prstGeom prst="rect">
            <a:avLst/>
          </a:prstGeom>
        </p:spPr>
      </p:pic>
      <p:pic>
        <p:nvPicPr>
          <p:cNvPr id="4" name="Рисунок 3" descr="банне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7908" y="-13692"/>
            <a:ext cx="8388424" cy="2400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22656">
            <a:off x="755576" y="332656"/>
            <a:ext cx="7313612" cy="1143000"/>
          </a:xfrm>
          <a:scene3d>
            <a:camera prst="perspectiveRelaxed"/>
            <a:lightRig rig="threePt" dir="t"/>
          </a:scene3d>
        </p:spPr>
        <p:txBody>
          <a:bodyPr/>
          <a:lstStyle/>
          <a:p>
            <a:r>
              <a:rPr lang="ru-RU" sz="2400" dirty="0" smtClean="0"/>
              <a:t>Повышение качества и доступности медицинского обслуживания</a:t>
            </a:r>
            <a:endParaRPr lang="ru-RU" sz="2400" dirty="0"/>
          </a:p>
        </p:txBody>
      </p:sp>
      <p:pic>
        <p:nvPicPr>
          <p:cNvPr id="7" name="Рисунок 6" descr="3486_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28116" y="4221088"/>
            <a:ext cx="3515883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bliqueTopRight"/>
            <a:lightRig rig="threePt" dir="t"/>
          </a:scene3d>
          <a:sp3d>
            <a:bevelT prst="angle"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564904"/>
            <a:ext cx="7313612" cy="4114800"/>
          </a:xfrm>
        </p:spPr>
        <p:txBody>
          <a:bodyPr/>
          <a:lstStyle/>
          <a:p>
            <a:r>
              <a:rPr lang="ru-RU" sz="1100" b="1" u="sng" dirty="0" smtClean="0"/>
              <a:t>2013 год</a:t>
            </a:r>
            <a:endParaRPr lang="ru-RU" sz="1100" dirty="0" smtClean="0"/>
          </a:p>
          <a:p>
            <a:r>
              <a:rPr lang="ru-RU" sz="1100" b="1" dirty="0" smtClean="0"/>
              <a:t> </a:t>
            </a:r>
            <a:r>
              <a:rPr lang="ru-RU" sz="1100" dirty="0" smtClean="0"/>
              <a:t>1. Косметический ремонт кабинетов взрослой поликлиники (при наличии финансирования).</a:t>
            </a:r>
          </a:p>
          <a:p>
            <a:r>
              <a:rPr lang="ru-RU" sz="1100" dirty="0" smtClean="0"/>
              <a:t> 2. Приобретение нового диагностического оборудования. </a:t>
            </a:r>
          </a:p>
          <a:p>
            <a:r>
              <a:rPr lang="ru-RU" sz="1100" b="1" u="sng" dirty="0" smtClean="0"/>
              <a:t> 2014 год</a:t>
            </a:r>
            <a:endParaRPr lang="ru-RU" sz="1100" dirty="0" smtClean="0"/>
          </a:p>
          <a:p>
            <a:r>
              <a:rPr lang="ru-RU" sz="1100" b="1" dirty="0" smtClean="0"/>
              <a:t> </a:t>
            </a:r>
            <a:r>
              <a:rPr lang="ru-RU" sz="1100" dirty="0" smtClean="0"/>
              <a:t>1. Обновить физиотерапевтическое оборудование во всех  подразделениях. </a:t>
            </a:r>
          </a:p>
          <a:p>
            <a:r>
              <a:rPr lang="ru-RU" sz="1100" dirty="0" smtClean="0"/>
              <a:t> 2. Приобретение новой мебели во все подразделения.</a:t>
            </a:r>
          </a:p>
          <a:p>
            <a:r>
              <a:rPr lang="ru-RU" sz="1100" dirty="0" smtClean="0"/>
              <a:t> 3.  Продолжить работу по привлечению в </a:t>
            </a:r>
            <a:r>
              <a:rPr lang="ru-RU" sz="1100" dirty="0" err="1" smtClean="0"/>
              <a:t>Усть-Катавский</a:t>
            </a:r>
            <a:r>
              <a:rPr lang="ru-RU" sz="1100" dirty="0" smtClean="0"/>
              <a:t> городской округ  выпускников медицинских академий,   направленных  на обучение из УКГО по губернаторскому  набору и специалистов из других территорий с предоставлением   жилья.          </a:t>
            </a:r>
          </a:p>
          <a:p>
            <a:r>
              <a:rPr lang="ru-RU" sz="1100" b="1" u="sng" dirty="0" smtClean="0"/>
              <a:t>2015 год</a:t>
            </a:r>
            <a:endParaRPr lang="ru-RU" sz="1100" dirty="0" smtClean="0"/>
          </a:p>
          <a:p>
            <a:r>
              <a:rPr lang="ru-RU" sz="1100" dirty="0" smtClean="0"/>
              <a:t> Продолжить работу по замене устаревшего оборудования на новое.</a:t>
            </a:r>
          </a:p>
          <a:p>
            <a:r>
              <a:rPr lang="ru-RU" sz="1100" dirty="0" smtClean="0"/>
              <a:t> 2.   Косметический ремонт подразделений ФГУЗ МСЧ № 162.  </a:t>
            </a:r>
          </a:p>
          <a:p>
            <a:r>
              <a:rPr lang="ru-RU" sz="1100" dirty="0" smtClean="0"/>
              <a:t> </a:t>
            </a:r>
            <a:r>
              <a:rPr lang="ru-RU" sz="1100" b="1" u="sng" dirty="0" smtClean="0"/>
              <a:t>2016 год</a:t>
            </a:r>
            <a:r>
              <a:rPr lang="ru-RU" sz="1100" dirty="0" smtClean="0"/>
              <a:t> </a:t>
            </a:r>
          </a:p>
          <a:p>
            <a:r>
              <a:rPr lang="ru-RU" sz="1100" dirty="0" smtClean="0"/>
              <a:t>Продолжить  работу по привлечению врачебных и сестринских кадров</a:t>
            </a:r>
          </a:p>
          <a:p>
            <a:r>
              <a:rPr lang="ru-RU" sz="1100" dirty="0" smtClean="0"/>
              <a:t> в </a:t>
            </a:r>
            <a:r>
              <a:rPr lang="ru-RU" sz="1100" dirty="0" err="1" smtClean="0"/>
              <a:t>Усть-Катавский</a:t>
            </a:r>
            <a:r>
              <a:rPr lang="ru-RU" sz="1100" dirty="0" smtClean="0"/>
              <a:t> городской округ.</a:t>
            </a:r>
            <a:endParaRPr lang="ru-RU" sz="1100" dirty="0"/>
          </a:p>
        </p:txBody>
      </p:sp>
      <p:pic>
        <p:nvPicPr>
          <p:cNvPr id="8" name="Рисунок 7" descr="Тема-меди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692696"/>
            <a:ext cx="3162737" cy="2111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Безымянн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73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324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692696"/>
            <a:ext cx="7776864" cy="2192090"/>
          </a:xfrm>
          <a:prstGeom prst="rect">
            <a:avLst/>
          </a:prstGeom>
        </p:spPr>
      </p:pic>
      <p:pic>
        <p:nvPicPr>
          <p:cNvPr id="9" name="Рисунок 8" descr="баннер 2.JP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708920"/>
            <a:ext cx="9144000" cy="414908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11560" y="2492896"/>
            <a:ext cx="7423993" cy="46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банне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04664"/>
            <a:ext cx="8388424" cy="2304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313612" cy="454868"/>
          </a:xfrm>
          <a:scene3d>
            <a:camera prst="perspectiveRelaxedModerately"/>
            <a:lightRig rig="threePt" dir="t"/>
          </a:scene3d>
        </p:spPr>
        <p:txBody>
          <a:bodyPr/>
          <a:lstStyle/>
          <a:p>
            <a:r>
              <a:rPr lang="ru-RU" sz="2000" dirty="0" smtClean="0"/>
              <a:t>Повышение качества и доступности медицинского обслуживания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6449516" cy="281865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100" dirty="0" smtClean="0"/>
              <a:t>Ежегодно отмечается рост числа больных сахарным диабетом, в том числе среди населения Усть-Катавского городского округа. В настоящее время в ФГУЗ МСЧ № 162 ФМБА России отсутствует врач-эндокринолог. Обучение врача-эндокринолога в 2011-2012гг. позволит оказывать квалифицированную врачебную помощь больным сахарным диабетом, не выезжая в Челябинскую областную клиническую больницу.</a:t>
            </a:r>
          </a:p>
          <a:p>
            <a:r>
              <a:rPr lang="ru-RU" sz="1100" dirty="0" smtClean="0"/>
              <a:t>     Привлечение врачебных кадров в </a:t>
            </a:r>
            <a:r>
              <a:rPr lang="ru-RU" sz="1100" dirty="0" err="1" smtClean="0"/>
              <a:t>Усть-Катавский</a:t>
            </a:r>
            <a:r>
              <a:rPr lang="ru-RU" sz="1100" dirty="0" smtClean="0"/>
              <a:t> городской округ будет способствовать повышению качества и доступности медицинской помощи населению и, как следствие, удовлетворенности населения медицинским обслуживанием.</a:t>
            </a:r>
          </a:p>
          <a:p>
            <a:r>
              <a:rPr lang="ru-RU" sz="1100" dirty="0" smtClean="0"/>
              <a:t>    Решён вопрос о строительстве здания морга на территории округа. На данный момент проектно-сметная документация прошла экспертизу,  решается вопрос с финансированием строительства здания морга.</a:t>
            </a:r>
            <a:endParaRPr lang="ru-RU" sz="1100" dirty="0"/>
          </a:p>
        </p:txBody>
      </p:sp>
      <p:pic>
        <p:nvPicPr>
          <p:cNvPr id="11" name="Рисунок 10" descr="5481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2708920"/>
            <a:ext cx="2053428" cy="2088232"/>
          </a:xfrm>
          <a:prstGeom prst="rect">
            <a:avLst/>
          </a:prstGeom>
        </p:spPr>
      </p:pic>
      <p:pic>
        <p:nvPicPr>
          <p:cNvPr id="12" name="Рисунок 11" descr="DSC0466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4722005"/>
            <a:ext cx="2843808" cy="1898242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23528" y="2636912"/>
            <a:ext cx="684076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Наши действия: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kumimoji="0" lang="ru-RU" sz="11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 год</a:t>
            </a: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1. Обучение 2-х </a:t>
            </a:r>
            <a:r>
              <a:rPr kumimoji="0" lang="ru-RU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рентгенлаборантов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(первичная специализация).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2.Обучение врача-эндокринолога (интернатура).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3. Использовать передвижной </a:t>
            </a:r>
            <a:r>
              <a:rPr kumimoji="0" lang="ru-RU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флюорограф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обследования жителей сел.                                                                                 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1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2012 год    </a:t>
            </a: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Привлечение к работе выпускников медицинских академий,   направленных  на обучение из УКГО по губернаторскому  набору и специалистов из других территорий с предоставлением   жилья.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2. Косметический ремонт детской поликлиники, филиала детской поликлиники (при наличии финансирования)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3. Приобретение спирометра для полноценного обследования и  своевременного выявления проф.патологии легких.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 Совместно с администрацией Усть-Катавского  городского округа решить вопрос о финансировании  строительства здания морга.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Ремонт отопительной системы филиала детской поликлиники (при наличии финансирования).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Приобретение достаточного количества тест-систем для определения </a:t>
            </a:r>
            <a:r>
              <a:rPr kumimoji="0" lang="ru-RU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онкомаркеров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мужчин и женщин старше 45 лет.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Безымянн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73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банн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0"/>
            <a:ext cx="6408712" cy="147893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708919"/>
            <a:ext cx="9144000" cy="4149081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196752"/>
            <a:ext cx="4681334" cy="155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423993" cy="1471191"/>
          </a:xfrm>
        </p:spPr>
        <p:txBody>
          <a:bodyPr/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solidFill>
                  <a:schemeClr val="bg1"/>
                </a:solidFill>
              </a:rPr>
              <a:t>Недостаток спортивных площадок и несоответствие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надлежащему уровню содержания имеющихся 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спортивных объектов в округе создаёт целую цепь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 проблем: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ослабленное здоровье населения, скудность досуга, 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алкоголизм, наркомания. Экономим на физической 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культуре и спорте – получаем массовую преступность</a:t>
            </a:r>
            <a:r>
              <a:rPr lang="ru-RU" sz="12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188640"/>
            <a:ext cx="467833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ПОДДЕРЖКА  И  РАЗВИТИЕ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ФИЗИЧЕСКОЙ  КУЛЬТУРЫ  И  СПОРТА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" name="Рисунок 10" descr="PICT80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0810" y="4863544"/>
            <a:ext cx="2700694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дзюдо 4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5116759"/>
            <a:ext cx="1779463" cy="1741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22" y="2743200"/>
            <a:ext cx="1572570" cy="2096760"/>
          </a:xfrm>
          <a:prstGeom prst="rect">
            <a:avLst/>
          </a:prstGeom>
        </p:spPr>
      </p:pic>
      <p:pic>
        <p:nvPicPr>
          <p:cNvPr id="1026" name="Picture 2" descr="спорткомплекс 03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9098" y="1196752"/>
            <a:ext cx="3954902" cy="156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743200"/>
            <a:ext cx="7313612" cy="4114800"/>
          </a:xfrm>
        </p:spPr>
        <p:txBody>
          <a:bodyPr/>
          <a:lstStyle/>
          <a:p>
            <a:r>
              <a:rPr lang="ru-RU" sz="1100" b="1" dirty="0" smtClean="0"/>
              <a:t>2011 год:</a:t>
            </a:r>
            <a:endParaRPr lang="ru-RU" sz="1100" dirty="0" smtClean="0"/>
          </a:p>
          <a:p>
            <a:r>
              <a:rPr lang="ru-RU" sz="1100" dirty="0" smtClean="0"/>
              <a:t>1. Подготовка и представление в Министерство по физической культуре, </a:t>
            </a:r>
          </a:p>
          <a:p>
            <a:pPr>
              <a:buNone/>
            </a:pPr>
            <a:r>
              <a:rPr lang="ru-RU" sz="1100" dirty="0" smtClean="0"/>
              <a:t>          спорту и туризму Челябинской области инвестиционного проекта на</a:t>
            </a:r>
          </a:p>
          <a:p>
            <a:pPr>
              <a:buNone/>
            </a:pPr>
            <a:r>
              <a:rPr lang="ru-RU" sz="1100" dirty="0" smtClean="0"/>
              <a:t>          строительство Спортивно-туристического комплекса «Галецкий»,</a:t>
            </a:r>
          </a:p>
          <a:p>
            <a:pPr>
              <a:buNone/>
            </a:pPr>
            <a:r>
              <a:rPr lang="ru-RU" sz="1100" dirty="0" smtClean="0"/>
              <a:t>          для включения в областную      программу «Развитие туристской –</a:t>
            </a:r>
          </a:p>
          <a:p>
            <a:pPr>
              <a:buNone/>
            </a:pPr>
            <a:r>
              <a:rPr lang="ru-RU" sz="1100" dirty="0" smtClean="0"/>
              <a:t>           - рекреационной деятельности</a:t>
            </a:r>
          </a:p>
          <a:p>
            <a:pPr>
              <a:buNone/>
            </a:pPr>
            <a:r>
              <a:rPr lang="ru-RU" sz="1100" dirty="0" smtClean="0"/>
              <a:t>           в Челябинской области 2011 – 2016 г.г.»</a:t>
            </a:r>
          </a:p>
          <a:p>
            <a:r>
              <a:rPr lang="ru-RU" sz="1100" dirty="0" smtClean="0"/>
              <a:t>2. Ремонт спортивных площадок в п.Шубино и </a:t>
            </a:r>
            <a:r>
              <a:rPr lang="ru-RU" sz="1100" dirty="0" err="1" smtClean="0"/>
              <a:t>п.Паранино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3. Оборудование спортивными площадками школы  сельских территорий округа.</a:t>
            </a:r>
          </a:p>
          <a:p>
            <a:r>
              <a:rPr lang="ru-RU" sz="1100" dirty="0" smtClean="0"/>
              <a:t>4. Ремонт спортивной площадки школы №1.</a:t>
            </a:r>
          </a:p>
          <a:p>
            <a:r>
              <a:rPr lang="ru-RU" sz="1100" dirty="0" smtClean="0"/>
              <a:t> </a:t>
            </a:r>
            <a:r>
              <a:rPr lang="ru-RU" sz="1100" b="1" dirty="0" smtClean="0"/>
              <a:t>2012 год:</a:t>
            </a:r>
            <a:endParaRPr lang="ru-RU" sz="1100" dirty="0" smtClean="0"/>
          </a:p>
          <a:p>
            <a:r>
              <a:rPr lang="ru-RU" sz="1100" dirty="0" smtClean="0"/>
              <a:t>1. Оборудование спортивной площадкой школы №7.</a:t>
            </a:r>
          </a:p>
          <a:p>
            <a:r>
              <a:rPr lang="ru-RU" sz="1100" dirty="0" smtClean="0"/>
              <a:t>2. Ремонт здания спортивного комплекса «Летний стадион»</a:t>
            </a:r>
          </a:p>
          <a:p>
            <a:r>
              <a:rPr lang="ru-RU" sz="1100" dirty="0" smtClean="0"/>
              <a:t> </a:t>
            </a:r>
            <a:r>
              <a:rPr lang="ru-RU" sz="1100" b="1" dirty="0" smtClean="0"/>
              <a:t>до 2016 года:</a:t>
            </a:r>
            <a:endParaRPr lang="ru-RU" sz="1100" dirty="0" smtClean="0"/>
          </a:p>
          <a:p>
            <a:r>
              <a:rPr lang="ru-RU" sz="1100" dirty="0" smtClean="0"/>
              <a:t>1. Обеспечение помещением ДЮСШ г.Усть-Катав. </a:t>
            </a:r>
          </a:p>
          <a:p>
            <a:r>
              <a:rPr lang="ru-RU" sz="1100" dirty="0" smtClean="0"/>
              <a:t>2. Построить Спортивно-туристический комплекс «Галецкий».</a:t>
            </a:r>
          </a:p>
          <a:p>
            <a:r>
              <a:rPr lang="ru-RU" sz="1100" dirty="0" smtClean="0"/>
              <a:t>3. Завершение ремонта спортивного комплекса «Летний стадион»,</a:t>
            </a:r>
          </a:p>
          <a:p>
            <a:pPr>
              <a:buNone/>
            </a:pPr>
            <a:r>
              <a:rPr lang="ru-RU" sz="1100" dirty="0" smtClean="0"/>
              <a:t>             с полной его эксплуатацией.</a:t>
            </a:r>
            <a:endParaRPr lang="ru-RU" sz="1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92" y="3059870"/>
            <a:ext cx="2069717" cy="155228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аннер 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844824"/>
            <a:ext cx="9144000" cy="5013176"/>
          </a:xfrm>
          <a:prstGeom prst="rect">
            <a:avLst/>
          </a:prstGeom>
        </p:spPr>
      </p:pic>
      <p:pic>
        <p:nvPicPr>
          <p:cNvPr id="5" name="Рисунок 4" descr="банн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124744"/>
            <a:ext cx="8460432" cy="1571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260648"/>
            <a:ext cx="5357557" cy="400110"/>
          </a:xfrm>
          <a:prstGeom prst="rect">
            <a:avLst/>
          </a:prstGeom>
          <a:noFill/>
          <a:ln w="3492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Поддержка  и  развитие  культуры</a:t>
            </a:r>
            <a:endParaRPr lang="ru-RU" sz="2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Рисунок 8" descr="IMG_03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4437112"/>
            <a:ext cx="2051720" cy="153879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Above"/>
            <a:lightRig rig="threePt" dir="t"/>
          </a:scene3d>
        </p:spPr>
      </p:pic>
      <p:pic>
        <p:nvPicPr>
          <p:cNvPr id="8" name="Рисунок 7" descr=" Исаева Ю. стипендиатка губернатора Чел. обл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2204864"/>
            <a:ext cx="3059832" cy="2046263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2743200"/>
            <a:ext cx="7313612" cy="4114800"/>
          </a:xfrm>
        </p:spPr>
        <p:txBody>
          <a:bodyPr/>
          <a:lstStyle/>
          <a:p>
            <a:r>
              <a:rPr lang="ru-RU" sz="1000" b="1" dirty="0" smtClean="0"/>
              <a:t>2011 год:</a:t>
            </a:r>
            <a:endParaRPr lang="ru-RU" sz="1000" dirty="0" smtClean="0"/>
          </a:p>
          <a:p>
            <a:r>
              <a:rPr lang="ru-RU" sz="1000" dirty="0" smtClean="0"/>
              <a:t>1. Сделать доступными и массовыми </a:t>
            </a:r>
            <a:r>
              <a:rPr lang="ru-RU" sz="1000" dirty="0" err="1" smtClean="0"/>
              <a:t>культурно-досуговые</a:t>
            </a:r>
            <a:r>
              <a:rPr lang="ru-RU" sz="1000" dirty="0" smtClean="0"/>
              <a:t> события  </a:t>
            </a:r>
          </a:p>
          <a:p>
            <a:r>
              <a:rPr lang="ru-RU" sz="1000" dirty="0" smtClean="0"/>
              <a:t>«</a:t>
            </a:r>
            <a:r>
              <a:rPr lang="ru-RU" sz="1000" dirty="0" err="1" smtClean="0"/>
              <a:t>Усть-Катавские</a:t>
            </a:r>
            <a:r>
              <a:rPr lang="ru-RU" sz="1000" dirty="0" smtClean="0"/>
              <a:t> четверги», «Дружная семья», День города и День села.</a:t>
            </a:r>
          </a:p>
          <a:p>
            <a:r>
              <a:rPr lang="ru-RU" sz="1000" dirty="0" smtClean="0"/>
              <a:t>2. Приобрести для учреждений Централизованной клубной системы </a:t>
            </a:r>
          </a:p>
          <a:p>
            <a:r>
              <a:rPr lang="ru-RU" sz="1000" dirty="0" smtClean="0"/>
              <a:t>оргтехнику, спортивный инвентарь, световую и звуковую аппаратуру.</a:t>
            </a:r>
          </a:p>
          <a:p>
            <a:r>
              <a:rPr lang="ru-RU" sz="1000" dirty="0" smtClean="0"/>
              <a:t>3. Прибрести комплект проекционной техники для кинотеатра «Родина».</a:t>
            </a:r>
          </a:p>
          <a:p>
            <a:r>
              <a:rPr lang="ru-RU" sz="1000" dirty="0" smtClean="0"/>
              <a:t> </a:t>
            </a:r>
          </a:p>
          <a:p>
            <a:r>
              <a:rPr lang="ru-RU" sz="1000" b="1" dirty="0" smtClean="0"/>
              <a:t>До 2014 года:</a:t>
            </a:r>
            <a:endParaRPr lang="ru-RU" sz="1000" dirty="0" smtClean="0"/>
          </a:p>
          <a:p>
            <a:r>
              <a:rPr lang="ru-RU" sz="1000" dirty="0" smtClean="0"/>
              <a:t>1. Разработать проектно-сметную документацию на капитальный ремонт кинотеатра «Родина».</a:t>
            </a:r>
          </a:p>
          <a:p>
            <a:r>
              <a:rPr lang="ru-RU" sz="1000" dirty="0" smtClean="0"/>
              <a:t>2. Выполнить ремонт Библиотеки-филиала №9 Городского Дворца культуры им. </a:t>
            </a:r>
            <a:r>
              <a:rPr lang="ru-RU" sz="1000" dirty="0" err="1" smtClean="0"/>
              <a:t>Т.Я.Белоконева</a:t>
            </a:r>
            <a:r>
              <a:rPr lang="ru-RU" sz="1000" dirty="0" smtClean="0"/>
              <a:t>.</a:t>
            </a:r>
          </a:p>
          <a:p>
            <a:r>
              <a:rPr lang="ru-RU" sz="1000" dirty="0" smtClean="0"/>
              <a:t>3.  Выполнить ремонт библиотек-филиалов Централизованной библиотечной системы (Детской библиотеки, библиотек-филиалов №1 п.Шубино, №2 п.Вязовая, №3 </a:t>
            </a:r>
            <a:r>
              <a:rPr lang="ru-RU" sz="1000" dirty="0" err="1" smtClean="0"/>
              <a:t>с.Минка</a:t>
            </a:r>
            <a:r>
              <a:rPr lang="ru-RU" sz="1000" dirty="0" smtClean="0"/>
              <a:t>, №5 </a:t>
            </a:r>
            <a:r>
              <a:rPr lang="ru-RU" sz="1000" dirty="0" err="1" smtClean="0"/>
              <a:t>с.Тюбеляс</a:t>
            </a:r>
            <a:r>
              <a:rPr lang="ru-RU" sz="1000" dirty="0" smtClean="0"/>
              <a:t>).</a:t>
            </a:r>
          </a:p>
          <a:p>
            <a:r>
              <a:rPr lang="ru-RU" sz="1000" dirty="0" smtClean="0"/>
              <a:t> </a:t>
            </a:r>
          </a:p>
          <a:p>
            <a:r>
              <a:rPr lang="ru-RU" sz="1000" b="1" dirty="0" smtClean="0"/>
              <a:t>До 2016 года:</a:t>
            </a:r>
            <a:endParaRPr lang="ru-RU" sz="1000" dirty="0" smtClean="0"/>
          </a:p>
          <a:p>
            <a:r>
              <a:rPr lang="ru-RU" sz="1000" dirty="0" smtClean="0"/>
              <a:t>1. Обеспечить детские музыкальные школы новыми музыкальными инструментами.</a:t>
            </a:r>
          </a:p>
          <a:p>
            <a:r>
              <a:rPr lang="ru-RU" sz="1000" dirty="0" smtClean="0"/>
              <a:t>2. Выполнить капитальный ремонт внутренних помещений и фасада здания Детской музыкальной школы №2.</a:t>
            </a:r>
          </a:p>
          <a:p>
            <a:r>
              <a:rPr lang="ru-RU" sz="1000" dirty="0" smtClean="0"/>
              <a:t>3. Снизить количество замечаний по предписаниям </a:t>
            </a:r>
            <a:r>
              <a:rPr lang="ru-RU" sz="1000" dirty="0" err="1" smtClean="0"/>
              <a:t>госпожнадзора</a:t>
            </a:r>
            <a:r>
              <a:rPr lang="ru-RU" sz="1000" dirty="0" smtClean="0"/>
              <a:t> с 69 (по состоянию на 01.01.2011г.) до 20.</a:t>
            </a:r>
          </a:p>
          <a:p>
            <a:r>
              <a:rPr lang="ru-RU" sz="1000" dirty="0" smtClean="0"/>
              <a:t>4. Выполнить капитальные и текущие ремонты учреждений Централизованной клубной системы (Городского Дворца клуб «Железнодорожник» п.Вязовая, сельский дом культуры </a:t>
            </a:r>
            <a:r>
              <a:rPr lang="ru-RU" sz="1000" dirty="0" err="1" smtClean="0"/>
              <a:t>с.Тюбеляс</a:t>
            </a:r>
            <a:r>
              <a:rPr lang="ru-RU" sz="1000" dirty="0" smtClean="0"/>
              <a:t>, сельский дом культуры </a:t>
            </a:r>
            <a:r>
              <a:rPr lang="ru-RU" sz="1000" dirty="0" err="1" smtClean="0"/>
              <a:t>с.Минка</a:t>
            </a:r>
            <a:r>
              <a:rPr lang="ru-RU" sz="1000" dirty="0" smtClean="0"/>
              <a:t>, городской дом культуры </a:t>
            </a:r>
            <a:r>
              <a:rPr lang="ru-RU" sz="1000" dirty="0" err="1" smtClean="0"/>
              <a:t>п.Паранино</a:t>
            </a:r>
            <a:r>
              <a:rPr lang="ru-RU" sz="1000" dirty="0" smtClean="0"/>
              <a:t>).</a:t>
            </a:r>
          </a:p>
          <a:p>
            <a:r>
              <a:rPr lang="ru-RU" sz="1000" dirty="0" smtClean="0"/>
              <a:t>5. Частичное выполнение капитального ремонта кинотеатра «Родина» (замена окон).</a:t>
            </a:r>
          </a:p>
          <a:p>
            <a:r>
              <a:rPr lang="ru-RU" sz="1000" dirty="0" smtClean="0"/>
              <a:t>6. Обеспечение ежегодного участия вокалистов, коллективов и участников художественной самодеятельности в рейтинговых всероссийских, областных и зональных фестивалях, смотрах и конкурсах.</a:t>
            </a:r>
            <a:endParaRPr lang="ru-RU" sz="1000" dirty="0"/>
          </a:p>
        </p:txBody>
      </p:sp>
      <p:pic>
        <p:nvPicPr>
          <p:cNvPr id="10" name="Picture 8" descr="Безымянны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73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282" y="822710"/>
            <a:ext cx="8280920" cy="1512168"/>
          </a:xfrm>
        </p:spPr>
        <p:txBody>
          <a:bodyPr/>
          <a:lstStyle/>
          <a:p>
            <a:r>
              <a:rPr lang="ru-RU" sz="1400" b="1" cap="all" dirty="0" smtClean="0"/>
              <a:t/>
            </a:r>
            <a:br>
              <a:rPr lang="ru-RU" sz="1400" b="1" cap="all" dirty="0" smtClean="0"/>
            </a:br>
            <a:r>
              <a:rPr lang="ru-RU" sz="1400" b="1" cap="all" dirty="0" smtClean="0"/>
              <a:t/>
            </a:r>
            <a:br>
              <a:rPr lang="ru-RU" sz="1400" b="1" cap="all" dirty="0" smtClean="0"/>
            </a:br>
            <a:r>
              <a:rPr lang="ru-RU" sz="1100" dirty="0" smtClean="0"/>
              <a:t>Уровень </a:t>
            </a:r>
            <a:r>
              <a:rPr lang="ru-RU" sz="1100" dirty="0" err="1" smtClean="0"/>
              <a:t>культурно-досуговых</a:t>
            </a:r>
            <a:r>
              <a:rPr lang="ru-RU" sz="1100" dirty="0" smtClean="0"/>
              <a:t> мероприятий, их количество и качество, желание людей посещать объекты культуры и принимать участие в праздничных событиях напрямую зависит от материального и технического оснащения учреждений, профессиональной подготовки специалистов, внешнего вида здания, уюта и комфорта внутренних помещений. </a:t>
            </a:r>
            <a:br>
              <a:rPr lang="ru-RU" sz="1100" dirty="0" smtClean="0"/>
            </a:br>
            <a:r>
              <a:rPr lang="ru-RU" sz="1100" dirty="0" smtClean="0"/>
              <a:t>Если учреждение культуры доступно каждому его жителю, привлекательно по внешнему виду, оснащено современным оборудованием и техническими средствами, а проводимые мероприятия интересны по содержанию -  такое учреждение всегда будет являться центром культурной жизни! Своевременное решение проблемных вопросов в области культуры -  залог успеха духовно-нравственного и культурного развития нашего общества.</a:t>
            </a:r>
            <a:r>
              <a:rPr lang="ru-RU" sz="1100" b="1" cap="all" dirty="0" smtClean="0"/>
              <a:t> </a:t>
            </a:r>
            <a:endParaRPr lang="ru-RU" sz="11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Безымянны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58888" cy="15589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Рисунок 4" descr="DSC026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340">
            <a:off x="177232" y="4103230"/>
            <a:ext cx="4283075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94820">
            <a:off x="4611610" y="-24263"/>
            <a:ext cx="4644008" cy="3096005"/>
          </a:xfrm>
          <a:prstGeom prst="rect">
            <a:avLst/>
          </a:prstGeom>
        </p:spPr>
      </p:pic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1692275" y="0"/>
            <a:ext cx="78835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2200" b="1" i="1" dirty="0">
                <a:cs typeface="Times New Roman" panose="02020603050405020304" pitchFamily="18" charset="0"/>
              </a:rPr>
              <a:t>Основные городские мероприятия.</a:t>
            </a:r>
            <a:r>
              <a:rPr lang="ru-RU" sz="2200" dirty="0">
                <a:cs typeface="Times New Roman" panose="02020603050405020304" pitchFamily="18" charset="0"/>
              </a:rPr>
              <a:t> </a:t>
            </a:r>
            <a:endParaRPr lang="ru-RU" sz="2200" dirty="0"/>
          </a:p>
          <a:p>
            <a:pPr>
              <a:buFontTx/>
              <a:buChar char="•"/>
            </a:pPr>
            <a:r>
              <a:rPr lang="ru-RU" sz="2200" b="1" dirty="0">
                <a:cs typeface="Times New Roman" panose="02020603050405020304" pitchFamily="18" charset="0"/>
              </a:rPr>
              <a:t>  5-летие Дня работника культуры</a:t>
            </a:r>
            <a:endParaRPr lang="ru-RU" sz="2200" dirty="0"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sz="2200" b="1" dirty="0">
                <a:cs typeface="Times New Roman" panose="02020603050405020304" pitchFamily="18" charset="0"/>
              </a:rPr>
              <a:t>  50-летие кинотеатра «Родина»</a:t>
            </a:r>
            <a:endParaRPr lang="ru-RU" sz="2200" dirty="0"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sz="2200" b="1" dirty="0">
                <a:cs typeface="Times New Roman" panose="02020603050405020304" pitchFamily="18" charset="0"/>
              </a:rPr>
              <a:t> 60-летие Городского Дворца культуры </a:t>
            </a:r>
            <a:r>
              <a:rPr lang="ru-RU" sz="2200" b="1" dirty="0" err="1">
                <a:cs typeface="Times New Roman" panose="02020603050405020304" pitchFamily="18" charset="0"/>
              </a:rPr>
              <a:t>им.Т.Я.Белоконева</a:t>
            </a:r>
            <a:endParaRPr lang="ru-RU" sz="2200" dirty="0"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sz="2200" b="1" dirty="0">
                <a:cs typeface="Times New Roman" panose="02020603050405020304" pitchFamily="18" charset="0"/>
              </a:rPr>
              <a:t> 55-летие со Дня основания Народного коллектива Эстрадный оркестр и </a:t>
            </a:r>
            <a:endParaRPr lang="ru-RU" sz="2200" dirty="0"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sz="2200" b="1" dirty="0">
                <a:cs typeface="Times New Roman" panose="02020603050405020304" pitchFamily="18" charset="0"/>
              </a:rPr>
              <a:t>35-летие со Дня присвоения звания «Народный»</a:t>
            </a:r>
            <a:endParaRPr lang="ru-RU" sz="2200" dirty="0"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sz="2200" b="1" dirty="0">
                <a:cs typeface="Times New Roman" panose="02020603050405020304" pitchFamily="18" charset="0"/>
              </a:rPr>
              <a:t> 15-летие библиотеки </a:t>
            </a:r>
            <a:r>
              <a:rPr lang="ru-RU" sz="2200" b="1" dirty="0" err="1">
                <a:cs typeface="Times New Roman" panose="02020603050405020304" pitchFamily="18" charset="0"/>
              </a:rPr>
              <a:t>п.Паранино</a:t>
            </a:r>
            <a:endParaRPr lang="ru-RU" sz="2200" dirty="0"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sz="2200" b="1" dirty="0">
                <a:cs typeface="Times New Roman" panose="02020603050405020304" pitchFamily="18" charset="0"/>
              </a:rPr>
              <a:t>55-летие</a:t>
            </a:r>
            <a:r>
              <a:rPr lang="ru-RU" sz="2200" dirty="0">
                <a:cs typeface="Times New Roman" panose="02020603050405020304" pitchFamily="18" charset="0"/>
              </a:rPr>
              <a:t> </a:t>
            </a:r>
            <a:r>
              <a:rPr lang="ru-RU" sz="2200" b="1" dirty="0">
                <a:cs typeface="Times New Roman" panose="02020603050405020304" pitchFamily="18" charset="0"/>
              </a:rPr>
              <a:t>библиотека </a:t>
            </a:r>
            <a:r>
              <a:rPr lang="ru-RU" sz="2200" b="1" dirty="0" err="1">
                <a:cs typeface="Times New Roman" panose="02020603050405020304" pitchFamily="18" charset="0"/>
              </a:rPr>
              <a:t>п.Шубино</a:t>
            </a:r>
            <a:r>
              <a:rPr lang="ru-RU" sz="2200" dirty="0">
                <a:cs typeface="Times New Roman" panose="02020603050405020304" pitchFamily="18" charset="0"/>
              </a:rPr>
              <a:t> 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78" y="3617196"/>
            <a:ext cx="4289422" cy="28567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906354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баннер 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552" y="2133600"/>
            <a:ext cx="8604448" cy="4724400"/>
          </a:xfrm>
          <a:prstGeom prst="rect">
            <a:avLst/>
          </a:prstGeom>
        </p:spPr>
      </p:pic>
      <p:pic>
        <p:nvPicPr>
          <p:cNvPr id="6" name="Содержимое 5" descr="баннер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0"/>
            <a:ext cx="8604448" cy="21328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89584">
            <a:off x="50649" y="304991"/>
            <a:ext cx="7313612" cy="1512168"/>
          </a:xfrm>
        </p:spPr>
        <p:txBody>
          <a:bodyPr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</a:t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Объекты культурного наследия – Городской Дворец  культуры </a:t>
            </a:r>
            <a:r>
              <a:rPr 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им.Т.Я.Белоконева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и </a:t>
            </a:r>
            <a:b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дома купцов </a:t>
            </a:r>
            <a:r>
              <a:rPr 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Патриных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r="6976" b="10828"/>
          <a:stretch>
            <a:fillRect/>
          </a:stretch>
        </p:blipFill>
        <p:spPr bwMode="auto">
          <a:xfrm>
            <a:off x="6300192" y="188640"/>
            <a:ext cx="2843808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13513" r="10811" b="8025"/>
          <a:stretch>
            <a:fillRect/>
          </a:stretch>
        </p:blipFill>
        <p:spPr bwMode="auto">
          <a:xfrm>
            <a:off x="5943600" y="4581128"/>
            <a:ext cx="3200400" cy="194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 l="4546" b="23642"/>
          <a:stretch>
            <a:fillRect/>
          </a:stretch>
        </p:blipFill>
        <p:spPr bwMode="auto">
          <a:xfrm>
            <a:off x="6189876" y="2636912"/>
            <a:ext cx="2954124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67544" y="2149019"/>
            <a:ext cx="903649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n-lt"/>
              </a:rPr>
              <a:t>Центром культурной жизни г.Усть-Катава по праву считается Городской Дворец культуры </a:t>
            </a:r>
            <a:r>
              <a:rPr lang="ru-RU" sz="1000" dirty="0" err="1" smtClean="0">
                <a:latin typeface="+mn-lt"/>
              </a:rPr>
              <a:t>им.Т.Я.Белоконева</a:t>
            </a:r>
            <a:r>
              <a:rPr lang="ru-RU" sz="1000" dirty="0" smtClean="0">
                <a:latin typeface="+mn-lt"/>
              </a:rPr>
              <a:t>. </a:t>
            </a:r>
          </a:p>
          <a:p>
            <a:r>
              <a:rPr lang="ru-RU" sz="1000" dirty="0" smtClean="0">
                <a:latin typeface="+mn-lt"/>
              </a:rPr>
              <a:t>После окончания войны Дворец Культуры достраивали "народной стройкой". </a:t>
            </a:r>
          </a:p>
          <a:p>
            <a:r>
              <a:rPr lang="ru-RU" sz="1000" dirty="0" smtClean="0">
                <a:latin typeface="+mn-lt"/>
              </a:rPr>
              <a:t>Открытие состоялось 16 ноября 1952 г. </a:t>
            </a:r>
          </a:p>
          <a:p>
            <a:r>
              <a:rPr lang="ru-RU" sz="1000" dirty="0" smtClean="0">
                <a:latin typeface="+mn-lt"/>
              </a:rPr>
              <a:t>Дворец культуры входит в отечественную энциклопедию памятников архитектуры и славен прекрасными</a:t>
            </a:r>
          </a:p>
          <a:p>
            <a:r>
              <a:rPr lang="ru-RU" sz="1000" dirty="0" smtClean="0">
                <a:latin typeface="+mn-lt"/>
              </a:rPr>
              <a:t> и давними культурными традициями. </a:t>
            </a:r>
          </a:p>
          <a:p>
            <a:r>
              <a:rPr lang="ru-RU" sz="1000" b="1" dirty="0" smtClean="0">
                <a:latin typeface="+mn-lt"/>
              </a:rPr>
              <a:t>До 2014 года:</a:t>
            </a:r>
            <a:endParaRPr lang="ru-RU" sz="1000" dirty="0" smtClean="0">
              <a:latin typeface="+mn-lt"/>
            </a:endParaRPr>
          </a:p>
          <a:p>
            <a:r>
              <a:rPr lang="ru-RU" sz="1000" dirty="0" smtClean="0">
                <a:latin typeface="+mn-lt"/>
              </a:rPr>
              <a:t>- выполнить работы по ремонту вентиляционной системы и электропроводки;</a:t>
            </a:r>
          </a:p>
          <a:p>
            <a:pPr>
              <a:buFontTx/>
              <a:buChar char="-"/>
            </a:pPr>
            <a:r>
              <a:rPr lang="ru-RU" sz="1000" dirty="0" smtClean="0">
                <a:latin typeface="+mn-lt"/>
              </a:rPr>
              <a:t>выполнить ремонтно-реставрационные работ 2-го этажа (лепнина, паркет, стены, потолки,</a:t>
            </a:r>
            <a:endParaRPr lang="en-US" sz="1000" dirty="0" smtClean="0">
              <a:latin typeface="+mn-lt"/>
            </a:endParaRPr>
          </a:p>
          <a:p>
            <a:r>
              <a:rPr lang="ru-RU" sz="1000" dirty="0" smtClean="0">
                <a:latin typeface="+mn-lt"/>
              </a:rPr>
              <a:t>реконструкция картин);</a:t>
            </a:r>
          </a:p>
          <a:p>
            <a:r>
              <a:rPr lang="ru-RU" sz="1000" b="1" dirty="0" smtClean="0">
                <a:latin typeface="+mn-lt"/>
              </a:rPr>
              <a:t>До 2016 года:</a:t>
            </a:r>
            <a:endParaRPr lang="ru-RU" sz="1000" dirty="0" smtClean="0">
              <a:latin typeface="+mn-lt"/>
            </a:endParaRPr>
          </a:p>
          <a:p>
            <a:pPr>
              <a:buFontTx/>
              <a:buChar char="-"/>
            </a:pPr>
            <a:r>
              <a:rPr lang="ru-RU" sz="1000" dirty="0" smtClean="0">
                <a:latin typeface="+mn-lt"/>
              </a:rPr>
              <a:t>выполнить ремонт танцевального зала и ремонт помещений 1 этажа </a:t>
            </a:r>
            <a:r>
              <a:rPr lang="ru-RU" sz="1000" b="1" dirty="0" smtClean="0">
                <a:latin typeface="+mn-lt"/>
              </a:rPr>
              <a:t> </a:t>
            </a:r>
            <a:endParaRPr lang="ru-RU" sz="1000" dirty="0" smtClean="0">
              <a:latin typeface="+mn-lt"/>
            </a:endParaRPr>
          </a:p>
          <a:p>
            <a:r>
              <a:rPr lang="ru-RU" sz="1000" b="1" dirty="0" smtClean="0">
                <a:latin typeface="+mn-lt"/>
              </a:rPr>
              <a:t>Объект культурного наследия – Дом купца Александра Васильевича </a:t>
            </a:r>
            <a:r>
              <a:rPr lang="ru-RU" sz="1000" b="1" dirty="0" err="1" smtClean="0">
                <a:latin typeface="+mn-lt"/>
              </a:rPr>
              <a:t>Патрина</a:t>
            </a:r>
            <a:r>
              <a:rPr lang="ru-RU" sz="1000" b="1" dirty="0" smtClean="0">
                <a:latin typeface="+mn-lt"/>
              </a:rPr>
              <a:t> – Детская </a:t>
            </a:r>
            <a:endParaRPr lang="en-US" sz="1000" b="1" dirty="0" smtClean="0">
              <a:latin typeface="+mn-lt"/>
            </a:endParaRPr>
          </a:p>
          <a:p>
            <a:r>
              <a:rPr lang="ru-RU" sz="1000" b="1" dirty="0" smtClean="0">
                <a:latin typeface="+mn-lt"/>
              </a:rPr>
              <a:t>музыкальная школа №1</a:t>
            </a:r>
            <a:endParaRPr lang="ru-RU" sz="1000" dirty="0" smtClean="0">
              <a:latin typeface="+mn-lt"/>
            </a:endParaRPr>
          </a:p>
          <a:p>
            <a:r>
              <a:rPr lang="ru-RU" sz="1000" dirty="0" smtClean="0">
                <a:latin typeface="+mn-lt"/>
              </a:rPr>
              <a:t>Дом построен </a:t>
            </a:r>
            <a:r>
              <a:rPr lang="ru-RU" sz="1000" dirty="0" err="1" smtClean="0">
                <a:latin typeface="+mn-lt"/>
              </a:rPr>
              <a:t>усть-катавскими</a:t>
            </a:r>
            <a:r>
              <a:rPr lang="ru-RU" sz="1000" dirty="0" smtClean="0">
                <a:latin typeface="+mn-lt"/>
              </a:rPr>
              <a:t> купцами </a:t>
            </a:r>
            <a:r>
              <a:rPr lang="ru-RU" sz="1000" dirty="0" err="1" smtClean="0">
                <a:latin typeface="+mn-lt"/>
              </a:rPr>
              <a:t>Патриными</a:t>
            </a:r>
            <a:r>
              <a:rPr lang="ru-RU" sz="1000" dirty="0" smtClean="0">
                <a:latin typeface="+mn-lt"/>
              </a:rPr>
              <a:t> в конце </a:t>
            </a:r>
            <a:r>
              <a:rPr lang="en-US" sz="1000" dirty="0" smtClean="0">
                <a:latin typeface="+mn-lt"/>
              </a:rPr>
              <a:t>XIX </a:t>
            </a:r>
            <a:r>
              <a:rPr lang="ru-RU" sz="1000" dirty="0" smtClean="0">
                <a:latin typeface="+mn-lt"/>
              </a:rPr>
              <a:t>начале </a:t>
            </a:r>
            <a:r>
              <a:rPr lang="en-US" sz="1000" dirty="0" smtClean="0">
                <a:latin typeface="+mn-lt"/>
              </a:rPr>
              <a:t>XX</a:t>
            </a:r>
            <a:r>
              <a:rPr lang="ru-RU" sz="1000" dirty="0" smtClean="0">
                <a:latin typeface="+mn-lt"/>
              </a:rPr>
              <a:t> века и принадлежал до Октябрьской революции</a:t>
            </a:r>
          </a:p>
          <a:p>
            <a:r>
              <a:rPr lang="ru-RU" sz="1000" dirty="0" smtClean="0">
                <a:latin typeface="+mn-lt"/>
              </a:rPr>
              <a:t> 1917 года Александру Васильевичу </a:t>
            </a:r>
            <a:r>
              <a:rPr lang="ru-RU" sz="1000" dirty="0" err="1" smtClean="0">
                <a:latin typeface="+mn-lt"/>
              </a:rPr>
              <a:t>Патрину</a:t>
            </a:r>
            <a:r>
              <a:rPr lang="ru-RU" sz="1000" dirty="0" smtClean="0">
                <a:latin typeface="+mn-lt"/>
              </a:rPr>
              <a:t>. С 1965 года на 2-ом этаже расположилась Детская музыкальная школа № 1. </a:t>
            </a:r>
          </a:p>
          <a:p>
            <a:r>
              <a:rPr lang="ru-RU" sz="1000" b="1" dirty="0" smtClean="0">
                <a:latin typeface="+mn-lt"/>
              </a:rPr>
              <a:t>До 2014 года:</a:t>
            </a:r>
            <a:endParaRPr lang="ru-RU" sz="1000" dirty="0" smtClean="0">
              <a:latin typeface="+mn-lt"/>
            </a:endParaRPr>
          </a:p>
          <a:p>
            <a:r>
              <a:rPr lang="ru-RU" sz="1000" dirty="0" smtClean="0">
                <a:latin typeface="+mn-lt"/>
              </a:rPr>
              <a:t>-выполнить технико-инженерное обследование здания и разработать </a:t>
            </a:r>
          </a:p>
          <a:p>
            <a:r>
              <a:rPr lang="ru-RU" sz="1000" dirty="0" smtClean="0">
                <a:latin typeface="+mn-lt"/>
              </a:rPr>
              <a:t>проектно-сметную документацию на ремонтные работы.</a:t>
            </a:r>
          </a:p>
          <a:p>
            <a:r>
              <a:rPr lang="ru-RU" sz="1000" b="1" dirty="0" smtClean="0">
                <a:latin typeface="+mn-lt"/>
              </a:rPr>
              <a:t>До 2016 года:</a:t>
            </a:r>
            <a:endParaRPr lang="ru-RU" sz="1000" dirty="0" smtClean="0">
              <a:latin typeface="+mn-lt"/>
            </a:endParaRPr>
          </a:p>
          <a:p>
            <a:r>
              <a:rPr lang="ru-RU" sz="1000" dirty="0" smtClean="0">
                <a:latin typeface="+mn-lt"/>
              </a:rPr>
              <a:t>-выполнить капитальный ремонт первого этажа и кровли здания, </a:t>
            </a:r>
          </a:p>
          <a:p>
            <a:r>
              <a:rPr lang="ru-RU" sz="1000" dirty="0" smtClean="0">
                <a:latin typeface="+mn-lt"/>
              </a:rPr>
              <a:t>замена оконных блоков.</a:t>
            </a:r>
            <a:endParaRPr lang="en-US" sz="1000" dirty="0" smtClean="0">
              <a:latin typeface="+mn-lt"/>
            </a:endParaRPr>
          </a:p>
          <a:p>
            <a:r>
              <a:rPr lang="ru-RU" sz="1000" dirty="0" smtClean="0">
                <a:latin typeface="+mn-lt"/>
              </a:rPr>
              <a:t>Здание было построено </a:t>
            </a:r>
            <a:r>
              <a:rPr lang="ru-RU" sz="1000" dirty="0" err="1" smtClean="0">
                <a:latin typeface="+mn-lt"/>
              </a:rPr>
              <a:t>устькатавскими</a:t>
            </a:r>
            <a:r>
              <a:rPr lang="ru-RU" sz="1000" dirty="0" smtClean="0">
                <a:latin typeface="+mn-lt"/>
              </a:rPr>
              <a:t> купцами </a:t>
            </a:r>
            <a:r>
              <a:rPr lang="ru-RU" sz="1000" dirty="0" err="1" smtClean="0">
                <a:latin typeface="+mn-lt"/>
              </a:rPr>
              <a:t>Патриными</a:t>
            </a:r>
            <a:r>
              <a:rPr lang="ru-RU" sz="1000" dirty="0" smtClean="0">
                <a:latin typeface="+mn-lt"/>
              </a:rPr>
              <a:t> – Василием Федоровичем </a:t>
            </a:r>
            <a:endParaRPr lang="en-US" sz="1000" dirty="0" smtClean="0">
              <a:latin typeface="+mn-lt"/>
            </a:endParaRPr>
          </a:p>
          <a:p>
            <a:r>
              <a:rPr lang="ru-RU" sz="1000" dirty="0" smtClean="0">
                <a:latin typeface="+mn-lt"/>
              </a:rPr>
              <a:t>и его сыном Федором Васильевичем в конце </a:t>
            </a:r>
            <a:r>
              <a:rPr lang="en-US" sz="1000" dirty="0" smtClean="0">
                <a:latin typeface="+mn-lt"/>
              </a:rPr>
              <a:t>XIX</a:t>
            </a:r>
            <a:r>
              <a:rPr lang="ru-RU" sz="1000" dirty="0" smtClean="0">
                <a:latin typeface="+mn-lt"/>
              </a:rPr>
              <a:t> века. </a:t>
            </a:r>
          </a:p>
          <a:p>
            <a:r>
              <a:rPr lang="ru-RU" sz="1000" b="1" dirty="0" smtClean="0">
                <a:latin typeface="+mn-lt"/>
              </a:rPr>
              <a:t>2011 год:</a:t>
            </a:r>
            <a:endParaRPr lang="ru-RU" sz="1000" dirty="0" smtClean="0">
              <a:latin typeface="+mn-lt"/>
            </a:endParaRPr>
          </a:p>
          <a:p>
            <a:r>
              <a:rPr lang="ru-RU" sz="1000" dirty="0" smtClean="0">
                <a:latin typeface="+mn-lt"/>
              </a:rPr>
              <a:t>- выполнить комплексное технико-инженерное обследование.</a:t>
            </a:r>
          </a:p>
          <a:p>
            <a:r>
              <a:rPr lang="ru-RU" sz="1000" dirty="0" smtClean="0">
                <a:latin typeface="+mn-lt"/>
              </a:rPr>
              <a:t> </a:t>
            </a:r>
            <a:r>
              <a:rPr lang="ru-RU" sz="1000" b="1" dirty="0" smtClean="0">
                <a:latin typeface="+mn-lt"/>
              </a:rPr>
              <a:t>2012 год:</a:t>
            </a:r>
            <a:endParaRPr lang="ru-RU" sz="1000" dirty="0" smtClean="0">
              <a:latin typeface="+mn-lt"/>
            </a:endParaRPr>
          </a:p>
          <a:p>
            <a:r>
              <a:rPr lang="ru-RU" sz="1000" dirty="0" smtClean="0">
                <a:latin typeface="+mn-lt"/>
              </a:rPr>
              <a:t>- разработать проектно-сметную документацию на ремонтные работы.</a:t>
            </a:r>
          </a:p>
          <a:p>
            <a:r>
              <a:rPr lang="ru-RU" sz="1000" dirty="0" smtClean="0">
                <a:latin typeface="+mn-lt"/>
              </a:rPr>
              <a:t> </a:t>
            </a:r>
            <a:r>
              <a:rPr lang="ru-RU" sz="1000" b="1" dirty="0" smtClean="0">
                <a:latin typeface="+mn-lt"/>
              </a:rPr>
              <a:t>До 2014 года:</a:t>
            </a:r>
            <a:endParaRPr lang="ru-RU" sz="1000" dirty="0" smtClean="0">
              <a:latin typeface="+mn-lt"/>
            </a:endParaRPr>
          </a:p>
          <a:p>
            <a:r>
              <a:rPr lang="ru-RU" sz="1000" dirty="0" smtClean="0">
                <a:latin typeface="+mn-lt"/>
              </a:rPr>
              <a:t>- выполнить устройство вентиляционной системы и установку видеонаблюдения.</a:t>
            </a:r>
          </a:p>
          <a:p>
            <a:r>
              <a:rPr lang="ru-RU" sz="1000" dirty="0" smtClean="0">
                <a:latin typeface="+mn-lt"/>
              </a:rPr>
              <a:t>- выполнить работы по устранению замечаний </a:t>
            </a:r>
            <a:r>
              <a:rPr lang="ru-RU" sz="1000" dirty="0" err="1" smtClean="0">
                <a:latin typeface="+mn-lt"/>
              </a:rPr>
              <a:t>Росохранкультуры</a:t>
            </a:r>
            <a:r>
              <a:rPr lang="ru-RU" sz="1000" dirty="0" smtClean="0">
                <a:latin typeface="+mn-lt"/>
              </a:rPr>
              <a:t>.</a:t>
            </a:r>
          </a:p>
          <a:p>
            <a:endParaRPr lang="ru-RU" sz="1000" dirty="0">
              <a:latin typeface="+mn-lt"/>
            </a:endParaRPr>
          </a:p>
        </p:txBody>
      </p:sp>
      <p:pic>
        <p:nvPicPr>
          <p:cNvPr id="11" name="Picture 8" descr="Безымянны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73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баннер 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348880"/>
            <a:ext cx="9144000" cy="4509120"/>
          </a:xfrm>
          <a:prstGeom prst="rect">
            <a:avLst/>
          </a:prstGeom>
        </p:spPr>
      </p:pic>
      <p:pic>
        <p:nvPicPr>
          <p:cNvPr id="8" name="Рисунок 7" descr="банн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0"/>
            <a:ext cx="8388424" cy="2400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459" y="1195586"/>
            <a:ext cx="7313612" cy="1143000"/>
          </a:xfrm>
        </p:spPr>
        <p:txBody>
          <a:bodyPr/>
          <a:lstStyle/>
          <a:p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b="1" i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b="1" i="1" dirty="0" smtClean="0"/>
              <a:t>Основной задачей Управления социальной защиты населения Администрации Усть-Катавского городского округа является повышение уровня жизни нуждающегося населения путём обеспечения социальной поддержки, а также реализация на территории г.Усть-Катава единой социальной политики в рамках делегирования органами местного самоуправления государственных полномочий: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b="1" i="1" dirty="0" smtClean="0"/>
              <a:t>Обеспечение детскими пособиями;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b="1" i="1" dirty="0" smtClean="0"/>
              <a:t>- предоставления льгот и социальной гарантий;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b="1" i="1" dirty="0" smtClean="0"/>
              <a:t>-оказание государственной социальной помощи </a:t>
            </a:r>
            <a:br>
              <a:rPr lang="ru-RU" sz="1100" b="1" i="1" dirty="0" smtClean="0"/>
            </a:br>
            <a:r>
              <a:rPr lang="ru-RU" sz="1100" b="1" i="1" dirty="0" smtClean="0"/>
              <a:t>отдельным категориям граждан;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b="1" i="1" dirty="0" smtClean="0"/>
              <a:t>-реабилитация  предоставления гражданам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012876" y="81735"/>
            <a:ext cx="4357283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Социальная поддержка населения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11" descr="IMG_25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294531"/>
            <a:ext cx="1907704" cy="254360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08" y="4365104"/>
            <a:ext cx="3419872" cy="2564904"/>
          </a:xfrm>
          <a:prstGeom prst="rect">
            <a:avLst/>
          </a:prstGeom>
        </p:spPr>
      </p:pic>
      <p:pic>
        <p:nvPicPr>
          <p:cNvPr id="12" name="Picture 7" descr="IMG_2139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068960"/>
            <a:ext cx="2774620" cy="208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2420888"/>
            <a:ext cx="5019323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i="1" dirty="0" smtClean="0">
                <a:latin typeface="+mn-lt"/>
              </a:rPr>
              <a:t>Наши действия:</a:t>
            </a:r>
          </a:p>
          <a:p>
            <a:r>
              <a:rPr lang="ru-RU" sz="1100" b="1" i="1" dirty="0" smtClean="0">
                <a:latin typeface="+mn-lt"/>
              </a:rPr>
              <a:t>2011год:</a:t>
            </a:r>
          </a:p>
          <a:p>
            <a:r>
              <a:rPr lang="ru-RU" sz="1100" b="1" i="1" dirty="0" smtClean="0">
                <a:latin typeface="+mn-lt"/>
              </a:rPr>
              <a:t>1 .Реализация проекта Программы </a:t>
            </a:r>
          </a:p>
          <a:p>
            <a:r>
              <a:rPr lang="ru-RU" sz="1100" b="1" i="1" dirty="0" smtClean="0">
                <a:latin typeface="+mn-lt"/>
              </a:rPr>
              <a:t>«Социальная поддержка инвалидов» Усть-Катавского </a:t>
            </a:r>
          </a:p>
          <a:p>
            <a:r>
              <a:rPr lang="ru-RU" sz="1100" b="1" i="1" dirty="0" smtClean="0">
                <a:latin typeface="+mn-lt"/>
              </a:rPr>
              <a:t>городского округа»</a:t>
            </a:r>
          </a:p>
          <a:p>
            <a:r>
              <a:rPr lang="ru-RU" sz="1100" b="1" i="1" dirty="0" smtClean="0">
                <a:latin typeface="+mn-lt"/>
              </a:rPr>
              <a:t>2.Реализация областной целевой программы «Дети Южного Урала»</a:t>
            </a:r>
          </a:p>
          <a:p>
            <a:r>
              <a:rPr lang="ru-RU" sz="1100" b="1" i="1" dirty="0" smtClean="0">
                <a:latin typeface="+mn-lt"/>
              </a:rPr>
              <a:t>2012 год:</a:t>
            </a:r>
          </a:p>
          <a:p>
            <a:r>
              <a:rPr lang="ru-RU" sz="1100" b="1" i="1" dirty="0" smtClean="0">
                <a:latin typeface="+mn-lt"/>
              </a:rPr>
              <a:t>1.Лицензирование медицинских кабинетов </a:t>
            </a:r>
          </a:p>
          <a:p>
            <a:r>
              <a:rPr lang="ru-RU" sz="1100" b="1" i="1" dirty="0" smtClean="0">
                <a:latin typeface="+mn-lt"/>
              </a:rPr>
              <a:t>МОУ «Детский дом» и МУ «КЦСОН»</a:t>
            </a:r>
          </a:p>
          <a:p>
            <a:r>
              <a:rPr lang="ru-RU" sz="1100" b="1" i="1" dirty="0" smtClean="0">
                <a:latin typeface="+mn-lt"/>
              </a:rPr>
              <a:t>2. Предоставление  государственных услуг населению </a:t>
            </a:r>
          </a:p>
          <a:p>
            <a:r>
              <a:rPr lang="ru-RU" sz="1100" b="1" i="1" dirty="0" smtClean="0">
                <a:latin typeface="+mn-lt"/>
              </a:rPr>
              <a:t>в электронном виде.</a:t>
            </a:r>
          </a:p>
          <a:p>
            <a:r>
              <a:rPr lang="ru-RU" sz="1100" b="1" i="1" dirty="0" smtClean="0">
                <a:latin typeface="+mn-lt"/>
              </a:rPr>
              <a:t>3.Реализация муниципальной программы «Крепкая семья»</a:t>
            </a:r>
          </a:p>
          <a:p>
            <a:r>
              <a:rPr lang="ru-RU" sz="1100" b="1" i="1" dirty="0" smtClean="0">
                <a:latin typeface="+mn-lt"/>
              </a:rPr>
              <a:t>2013год:</a:t>
            </a:r>
          </a:p>
          <a:p>
            <a:r>
              <a:rPr lang="ru-RU" sz="1100" b="1" i="1" dirty="0" smtClean="0">
                <a:latin typeface="+mn-lt"/>
              </a:rPr>
              <a:t>1.Развитие социального  туризма  в клубе «Ветеран» на базе</a:t>
            </a:r>
          </a:p>
          <a:p>
            <a:r>
              <a:rPr lang="ru-RU" sz="1100" b="1" i="1" dirty="0" smtClean="0">
                <a:latin typeface="+mn-lt"/>
              </a:rPr>
              <a:t>  МУ «КЦСОН»</a:t>
            </a:r>
          </a:p>
          <a:p>
            <a:r>
              <a:rPr lang="ru-RU" sz="1100" b="1" i="1" dirty="0" smtClean="0">
                <a:latin typeface="+mn-lt"/>
              </a:rPr>
              <a:t>2. Перепрофилирование работы отделения</a:t>
            </a:r>
          </a:p>
          <a:p>
            <a:r>
              <a:rPr lang="ru-RU" sz="1100" b="1" i="1" dirty="0" smtClean="0">
                <a:latin typeface="+mn-lt"/>
              </a:rPr>
              <a:t> дневного пребывания на социальную</a:t>
            </a:r>
          </a:p>
          <a:p>
            <a:r>
              <a:rPr lang="ru-RU" sz="1100" b="1" i="1" dirty="0" smtClean="0">
                <a:latin typeface="+mn-lt"/>
              </a:rPr>
              <a:t> реабилитацию инвалидов.</a:t>
            </a:r>
          </a:p>
          <a:p>
            <a:r>
              <a:rPr lang="ru-RU" sz="1100" b="1" i="1" dirty="0" smtClean="0">
                <a:latin typeface="+mn-lt"/>
              </a:rPr>
              <a:t>До 2014 года:</a:t>
            </a:r>
          </a:p>
          <a:p>
            <a:r>
              <a:rPr lang="ru-RU" sz="1100" b="1" i="1" dirty="0" smtClean="0">
                <a:latin typeface="+mn-lt"/>
              </a:rPr>
              <a:t>1.Обеспечение инвалидов средствами</a:t>
            </a:r>
          </a:p>
          <a:p>
            <a:r>
              <a:rPr lang="ru-RU" sz="1100" b="1" i="1" dirty="0" smtClean="0">
                <a:latin typeface="+mn-lt"/>
              </a:rPr>
              <a:t> технической реабилитацию.</a:t>
            </a:r>
          </a:p>
          <a:p>
            <a:r>
              <a:rPr lang="ru-RU" sz="1100" b="1" i="1" dirty="0" smtClean="0">
                <a:latin typeface="+mn-lt"/>
              </a:rPr>
              <a:t>2.Работа по приёму в семьи людей </a:t>
            </a:r>
          </a:p>
          <a:p>
            <a:r>
              <a:rPr lang="ru-RU" sz="1100" b="1" i="1" dirty="0" smtClean="0">
                <a:latin typeface="+mn-lt"/>
              </a:rPr>
              <a:t>преклонного возраста.</a:t>
            </a:r>
          </a:p>
          <a:p>
            <a:r>
              <a:rPr lang="ru-RU" sz="1100" b="1" i="1" dirty="0" smtClean="0">
                <a:latin typeface="+mn-lt"/>
              </a:rPr>
              <a:t>3.Создание пункта проката средств</a:t>
            </a:r>
          </a:p>
          <a:p>
            <a:r>
              <a:rPr lang="ru-RU" sz="1100" b="1" i="1" dirty="0" smtClean="0">
                <a:latin typeface="+mn-lt"/>
              </a:rPr>
              <a:t> технической реабилитации</a:t>
            </a:r>
            <a:endParaRPr lang="ru-RU" sz="1100" dirty="0">
              <a:latin typeface="+mn-lt"/>
            </a:endParaRPr>
          </a:p>
        </p:txBody>
      </p:sp>
      <p:pic>
        <p:nvPicPr>
          <p:cNvPr id="10" name="Picture 8" descr="Безымянны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73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IMG_25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7856" y="4941168"/>
            <a:ext cx="2556144" cy="19168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573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8"/>
          <p:cNvSpPr>
            <a:spLocks noChangeArrowheads="1"/>
          </p:cNvSpPr>
          <p:nvPr/>
        </p:nvSpPr>
        <p:spPr bwMode="auto">
          <a:xfrm>
            <a:off x="1000100" y="2357430"/>
            <a:ext cx="7632700" cy="1571842"/>
          </a:xfrm>
          <a:prstGeom prst="rect">
            <a:avLst/>
          </a:prstGeom>
          <a:solidFill>
            <a:srgbClr val="FFCC99"/>
          </a:solidFill>
          <a:ln w="25400">
            <a:solidFill>
              <a:srgbClr val="EB4C2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Основные 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направления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33CC"/>
                </a:solidFill>
              </a:rPr>
              <a:t>Стратегии развития Усть-Катавского городского округа до 2020 года</a:t>
            </a:r>
          </a:p>
          <a:p>
            <a:pPr algn="ctr">
              <a:defRPr/>
            </a:pP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214282" y="5286388"/>
            <a:ext cx="2428861" cy="894733"/>
          </a:xfrm>
          <a:prstGeom prst="rect">
            <a:avLst/>
          </a:prstGeom>
          <a:solidFill>
            <a:srgbClr val="FFFF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1600" b="1" dirty="0"/>
              <a:t>Стабилизация </a:t>
            </a:r>
            <a:r>
              <a:rPr lang="ru-RU" sz="1600" b="1" dirty="0" smtClean="0"/>
              <a:t>моноотрасли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2857488" y="5286388"/>
            <a:ext cx="2286000" cy="1017844"/>
          </a:xfrm>
          <a:prstGeom prst="rect">
            <a:avLst/>
          </a:prstGeom>
          <a:solidFill>
            <a:srgbClr val="FFFF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Создание новых перспективных производств 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5500694" y="5143512"/>
            <a:ext cx="1285875" cy="1325620"/>
          </a:xfrm>
          <a:prstGeom prst="rect">
            <a:avLst/>
          </a:prstGeom>
          <a:solidFill>
            <a:srgbClr val="FFFF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Развитие малого и среднего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бизнеса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929407" y="5143512"/>
            <a:ext cx="1928873" cy="1171732"/>
          </a:xfrm>
          <a:prstGeom prst="rect">
            <a:avLst/>
          </a:prstGeom>
          <a:solidFill>
            <a:srgbClr val="FFFF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Кластер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жизнеобеспечения</a:t>
            </a:r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698999">
            <a:off x="1527970" y="3975516"/>
            <a:ext cx="484187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099111">
            <a:off x="3810659" y="3976194"/>
            <a:ext cx="484187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20856845">
            <a:off x="6046271" y="3967691"/>
            <a:ext cx="484187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9971721">
            <a:off x="7806424" y="3976578"/>
            <a:ext cx="484187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357166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2008 году  разработана и  принята  Стратегия развития Усть-Катавского городского округа до 2020</a:t>
            </a: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анн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8460432" cy="1628800"/>
          </a:xfrm>
          <a:prstGeom prst="rect">
            <a:avLst/>
          </a:prstGeom>
        </p:spPr>
      </p:pic>
      <p:pic>
        <p:nvPicPr>
          <p:cNvPr id="4" name="Рисунок 3" descr="баннер 2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3568" y="1628800"/>
            <a:ext cx="8460432" cy="5229200"/>
          </a:xfrm>
          <a:prstGeom prst="rect">
            <a:avLst/>
          </a:prstGeom>
        </p:spPr>
      </p:pic>
      <p:pic>
        <p:nvPicPr>
          <p:cNvPr id="6" name="Рисунок 5" descr="DSC025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91966"/>
            <a:ext cx="3312368" cy="22143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480" y="365442"/>
            <a:ext cx="7313612" cy="1143000"/>
          </a:xfrm>
        </p:spPr>
        <p:txBody>
          <a:bodyPr>
            <a:scene3d>
              <a:camera prst="perspectiveHeroicExtremeLeftFacing"/>
              <a:lightRig rig="threePt" dir="t"/>
            </a:scene3d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Строительство и ремонт дорог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Усть-Катавском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городском округе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Рисунок 11" descr="DSC04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0541" y="4264108"/>
            <a:ext cx="3863459" cy="2567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3" descr="Изображение 00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1" y="1768338"/>
            <a:ext cx="3706369" cy="2779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7313612" cy="4114800"/>
          </a:xfrm>
        </p:spPr>
        <p:txBody>
          <a:bodyPr/>
          <a:lstStyle/>
          <a:p>
            <a:r>
              <a:rPr lang="ru-RU" sz="1100" dirty="0" smtClean="0"/>
              <a:t>2011г.</a:t>
            </a:r>
          </a:p>
          <a:p>
            <a:r>
              <a:rPr lang="ru-RU" sz="1100" dirty="0" smtClean="0"/>
              <a:t>Ремонт внутриквартальных проездов и тротуаров Нагорного района</a:t>
            </a:r>
          </a:p>
          <a:p>
            <a:r>
              <a:rPr lang="ru-RU" sz="1100" dirty="0" smtClean="0"/>
              <a:t> и  Центрального района</a:t>
            </a:r>
          </a:p>
          <a:p>
            <a:r>
              <a:rPr lang="ru-RU" sz="1100" dirty="0" smtClean="0"/>
              <a:t>Ремонт автодороги до ДОУ « Ребячья республика»</a:t>
            </a:r>
          </a:p>
          <a:p>
            <a:r>
              <a:rPr lang="ru-RU" sz="1100" dirty="0" smtClean="0"/>
              <a:t>Асфальтирование дороги вдоль территории хлебозавода </a:t>
            </a:r>
          </a:p>
          <a:p>
            <a:r>
              <a:rPr lang="ru-RU" sz="1100" dirty="0" smtClean="0"/>
              <a:t> </a:t>
            </a:r>
          </a:p>
          <a:p>
            <a:r>
              <a:rPr lang="ru-RU" sz="1100" dirty="0" smtClean="0"/>
              <a:t>2012г.</a:t>
            </a:r>
          </a:p>
          <a:p>
            <a:r>
              <a:rPr lang="ru-RU" sz="1100" dirty="0" smtClean="0"/>
              <a:t>Реконструкция автодороги а асфальтовом покрытии  по ул. </a:t>
            </a:r>
            <a:r>
              <a:rPr lang="ru-RU" sz="1100" dirty="0" err="1" smtClean="0"/>
              <a:t>Кондрина</a:t>
            </a:r>
            <a:r>
              <a:rPr lang="ru-RU" sz="1100" dirty="0" smtClean="0"/>
              <a:t>, 0.7км\</a:t>
            </a:r>
          </a:p>
          <a:p>
            <a:r>
              <a:rPr lang="ru-RU" sz="1100" dirty="0" smtClean="0"/>
              <a:t>Ремонт дорог частного сектора ул. Крупской (от лесхоза до ул. </a:t>
            </a:r>
            <a:r>
              <a:rPr lang="ru-RU" sz="1100" dirty="0" err="1" smtClean="0"/>
              <a:t>Бахарева</a:t>
            </a:r>
            <a:r>
              <a:rPr lang="ru-RU" sz="1100" dirty="0" smtClean="0"/>
              <a:t>) </a:t>
            </a:r>
          </a:p>
          <a:p>
            <a:pPr eaLnBrk="1" hangingPunct="1"/>
            <a:r>
              <a:rPr lang="ru-RU" sz="1100" dirty="0" smtClean="0"/>
              <a:t> </a:t>
            </a:r>
            <a:r>
              <a:rPr lang="ru-RU" sz="1100" dirty="0"/>
              <a:t>Проведён ремонт </a:t>
            </a:r>
            <a:r>
              <a:rPr lang="ru-RU" sz="1100" dirty="0" smtClean="0"/>
              <a:t>асфальтного покрытия на </a:t>
            </a:r>
            <a:r>
              <a:rPr lang="ru-RU" sz="1100" dirty="0"/>
              <a:t>32 дворовых территориях</a:t>
            </a:r>
          </a:p>
          <a:p>
            <a:pPr eaLnBrk="1" hangingPunct="1"/>
            <a:r>
              <a:rPr lang="ru-RU" sz="1100" dirty="0"/>
              <a:t> на сумму 18,88 млн. </a:t>
            </a:r>
            <a:r>
              <a:rPr lang="ru-RU" sz="1100" dirty="0" err="1"/>
              <a:t>руб</a:t>
            </a:r>
            <a:endParaRPr lang="ru-RU" sz="1100" dirty="0"/>
          </a:p>
          <a:p>
            <a:endParaRPr lang="ru-RU" sz="1100" dirty="0" smtClean="0"/>
          </a:p>
          <a:p>
            <a:r>
              <a:rPr lang="ru-RU" sz="1100" dirty="0" smtClean="0"/>
              <a:t>2013г.</a:t>
            </a:r>
          </a:p>
          <a:p>
            <a:r>
              <a:rPr lang="ru-RU" sz="1100" dirty="0" smtClean="0"/>
              <a:t>Капитальный ремонт автодорог  в МКР-5  </a:t>
            </a:r>
          </a:p>
          <a:p>
            <a:r>
              <a:rPr lang="ru-RU" sz="1100" dirty="0" smtClean="0"/>
              <a:t>Ремонт автодороги по ул. Ломоносова до здания бывшего РТП  1,8км</a:t>
            </a:r>
          </a:p>
          <a:p>
            <a:r>
              <a:rPr lang="ru-RU" sz="1100" dirty="0" smtClean="0"/>
              <a:t>Ремонт автодороги по ул. Советской в п. Вязовая</a:t>
            </a:r>
          </a:p>
          <a:p>
            <a:r>
              <a:rPr lang="ru-RU" sz="1100" dirty="0" smtClean="0"/>
              <a:t> </a:t>
            </a:r>
          </a:p>
          <a:p>
            <a:r>
              <a:rPr lang="ru-RU" sz="1100" dirty="0" smtClean="0"/>
              <a:t>2014г.</a:t>
            </a:r>
          </a:p>
          <a:p>
            <a:r>
              <a:rPr lang="ru-RU" sz="1100" dirty="0" smtClean="0"/>
              <a:t>Устройство дорог и тротуаров частного сектора в п. Шубино. </a:t>
            </a:r>
          </a:p>
          <a:p>
            <a:r>
              <a:rPr lang="ru-RU" sz="1100" dirty="0" smtClean="0"/>
              <a:t> </a:t>
            </a:r>
          </a:p>
          <a:p>
            <a:r>
              <a:rPr lang="ru-RU" sz="1100" dirty="0" smtClean="0"/>
              <a:t>2015г.</a:t>
            </a:r>
          </a:p>
          <a:p>
            <a:r>
              <a:rPr lang="ru-RU" sz="1100" dirty="0" smtClean="0"/>
              <a:t>Устройство дорог и тротуаров частного сектора в посёлках  Новостройка, </a:t>
            </a:r>
            <a:r>
              <a:rPr lang="ru-RU" sz="1100" dirty="0" err="1" smtClean="0"/>
              <a:t>Паранино</a:t>
            </a:r>
            <a:endParaRPr lang="ru-RU" sz="1100" dirty="0" smtClean="0"/>
          </a:p>
          <a:p>
            <a:r>
              <a:rPr lang="ru-RU" sz="1100" dirty="0" smtClean="0"/>
              <a:t> и Центральной части города.</a:t>
            </a:r>
          </a:p>
          <a:p>
            <a:r>
              <a:rPr lang="ru-RU" sz="1100" dirty="0" smtClean="0"/>
              <a:t> </a:t>
            </a:r>
          </a:p>
          <a:p>
            <a:r>
              <a:rPr lang="ru-RU" sz="1100" dirty="0" smtClean="0"/>
              <a:t>2016.г.</a:t>
            </a:r>
          </a:p>
          <a:p>
            <a:r>
              <a:rPr lang="ru-RU" sz="1100" dirty="0" smtClean="0"/>
              <a:t>Ремонт автодорог центральной части города.</a:t>
            </a:r>
          </a:p>
          <a:p>
            <a:r>
              <a:rPr lang="ru-RU" sz="1100" dirty="0" smtClean="0"/>
              <a:t>Ремонт автодорог п. </a:t>
            </a:r>
            <a:r>
              <a:rPr lang="ru-RU" sz="1100" dirty="0" err="1" smtClean="0"/>
              <a:t>Паранино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Устройство объездной автодороги от МКР-5 до  перекрестка «Универсам».</a:t>
            </a:r>
          </a:p>
          <a:p>
            <a:endParaRPr lang="ru-RU" dirty="0"/>
          </a:p>
        </p:txBody>
      </p:sp>
      <p:pic>
        <p:nvPicPr>
          <p:cNvPr id="10" name="Picture 8" descr="Безымянны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73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анн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99592" y="0"/>
            <a:ext cx="8244408" cy="1988840"/>
          </a:xfrm>
          <a:prstGeom prst="rect">
            <a:avLst/>
          </a:prstGeom>
        </p:spPr>
      </p:pic>
      <p:pic>
        <p:nvPicPr>
          <p:cNvPr id="7" name="Рисунок 6" descr="баннер 2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988840"/>
            <a:ext cx="9144000" cy="4869160"/>
          </a:xfrm>
          <a:prstGeom prst="rect">
            <a:avLst/>
          </a:prstGeom>
        </p:spPr>
      </p:pic>
      <p:pic>
        <p:nvPicPr>
          <p:cNvPr id="11" name="Рисунок 3" descr="IMG_859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52" y="0"/>
            <a:ext cx="4091947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313612" cy="1143000"/>
          </a:xfrm>
          <a:scene3d>
            <a:camera prst="perspectiveHeroicExtremeLeftFacing"/>
            <a:lightRig rig="threePt" dir="t"/>
          </a:scene3d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  <a:t>СТРОИТЕЛЬСТВО ЖИЛЫХ </a:t>
            </a:r>
            <a:br>
              <a:rPr lang="ru-RU" sz="2400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  <a:t>ДОМОВ В УСТЬ-КАТАВСКОМ ГОРОДСКОМ ОКРУГЕ</a:t>
            </a:r>
            <a:r>
              <a:rPr lang="ru-RU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ln w="50800"/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P1000153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275856" y="4200971"/>
            <a:ext cx="3542705" cy="2657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2060848"/>
            <a:ext cx="642034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+mn-lt"/>
              </a:rPr>
              <a:t>2011 год:</a:t>
            </a:r>
          </a:p>
          <a:p>
            <a:r>
              <a:rPr lang="ru-RU" sz="1100" dirty="0" smtClean="0">
                <a:latin typeface="+mn-lt"/>
              </a:rPr>
              <a:t>1. Проектирование и строительство 2-х блок секций малоэтажного  ж/д. №9 МКР-1 г.Усть-Катав.</a:t>
            </a:r>
          </a:p>
          <a:p>
            <a:r>
              <a:rPr lang="ru-RU" sz="1100" dirty="0" smtClean="0">
                <a:latin typeface="+mn-lt"/>
              </a:rPr>
              <a:t>2. Проектирование, прохождение экспертизы проектно-сметной документации по</a:t>
            </a:r>
          </a:p>
          <a:p>
            <a:r>
              <a:rPr lang="ru-RU" sz="1100" dirty="0" smtClean="0">
                <a:latin typeface="+mn-lt"/>
              </a:rPr>
              <a:t>  жилым домам № 34-35 МКР-1.</a:t>
            </a:r>
          </a:p>
          <a:p>
            <a:r>
              <a:rPr lang="ru-RU" sz="1100" dirty="0" smtClean="0">
                <a:latin typeface="+mn-lt"/>
              </a:rPr>
              <a:t> </a:t>
            </a:r>
          </a:p>
          <a:p>
            <a:r>
              <a:rPr lang="ru-RU" sz="1100" dirty="0" smtClean="0">
                <a:latin typeface="+mn-lt"/>
              </a:rPr>
              <a:t>2012 год:</a:t>
            </a:r>
          </a:p>
          <a:p>
            <a:r>
              <a:rPr lang="ru-RU" sz="1100" dirty="0" smtClean="0">
                <a:latin typeface="+mn-lt"/>
              </a:rPr>
              <a:t>1. Проектирование малоэтажного  ж/д. №13 МКР-1 г. Усть-Катав.</a:t>
            </a:r>
          </a:p>
          <a:p>
            <a:r>
              <a:rPr lang="ru-RU" sz="1100" dirty="0" smtClean="0">
                <a:latin typeface="+mn-lt"/>
              </a:rPr>
              <a:t>2. Строительство инфраструктуры к жилым домам № 34-35 МКР-1.</a:t>
            </a:r>
          </a:p>
          <a:p>
            <a:r>
              <a:rPr lang="ru-RU" sz="1100" dirty="0" smtClean="0">
                <a:latin typeface="+mn-lt"/>
              </a:rPr>
              <a:t>3. Выполнение проектно-изыскательских работ для проекта застройки МКР-8 г. Усть-Катава.</a:t>
            </a:r>
          </a:p>
          <a:p>
            <a:r>
              <a:rPr lang="ru-RU" sz="1100" dirty="0" smtClean="0">
                <a:latin typeface="+mn-lt"/>
              </a:rPr>
              <a:t> </a:t>
            </a:r>
          </a:p>
          <a:p>
            <a:r>
              <a:rPr lang="ru-RU" sz="1100" dirty="0" smtClean="0">
                <a:latin typeface="+mn-lt"/>
              </a:rPr>
              <a:t>2013 год:</a:t>
            </a:r>
          </a:p>
          <a:p>
            <a:r>
              <a:rPr lang="ru-RU" sz="1100" dirty="0" smtClean="0">
                <a:latin typeface="+mn-lt"/>
              </a:rPr>
              <a:t>1. Строительство жилого дома  № 34 МКР-1.</a:t>
            </a:r>
          </a:p>
          <a:p>
            <a:r>
              <a:rPr lang="ru-RU" sz="1100" dirty="0" smtClean="0">
                <a:latin typeface="+mn-lt"/>
              </a:rPr>
              <a:t>2. Строительство малоэтажного  ж/д. №13 МКР-1.</a:t>
            </a:r>
          </a:p>
          <a:p>
            <a:r>
              <a:rPr lang="ru-RU" sz="1100" dirty="0" smtClean="0">
                <a:latin typeface="+mn-lt"/>
              </a:rPr>
              <a:t> </a:t>
            </a:r>
          </a:p>
          <a:p>
            <a:r>
              <a:rPr lang="ru-RU" sz="1100" dirty="0" smtClean="0">
                <a:latin typeface="+mn-lt"/>
              </a:rPr>
              <a:t>2014 год:</a:t>
            </a:r>
          </a:p>
          <a:p>
            <a:r>
              <a:rPr lang="ru-RU" sz="1100" dirty="0" smtClean="0">
                <a:latin typeface="+mn-lt"/>
              </a:rPr>
              <a:t>1. Строительство жилого дома № 35 МКР-1.</a:t>
            </a:r>
          </a:p>
          <a:p>
            <a:r>
              <a:rPr lang="ru-RU" sz="1100" dirty="0" smtClean="0">
                <a:latin typeface="+mn-lt"/>
              </a:rPr>
              <a:t>2. Строительство малоэтажного  ж/д. №13 МКР-1.</a:t>
            </a:r>
          </a:p>
          <a:p>
            <a:r>
              <a:rPr lang="ru-RU" sz="1100" dirty="0" smtClean="0">
                <a:latin typeface="+mn-lt"/>
              </a:rPr>
              <a:t> </a:t>
            </a:r>
          </a:p>
          <a:p>
            <a:r>
              <a:rPr lang="ru-RU" sz="1100" dirty="0" smtClean="0">
                <a:latin typeface="+mn-lt"/>
              </a:rPr>
              <a:t>2015 год:</a:t>
            </a:r>
          </a:p>
          <a:p>
            <a:r>
              <a:rPr lang="ru-RU" sz="1100" dirty="0" smtClean="0">
                <a:latin typeface="+mn-lt"/>
              </a:rPr>
              <a:t>1. Строительство жилого дома № 35 МКР-1.</a:t>
            </a:r>
            <a:endParaRPr lang="ru-RU" sz="1100" dirty="0">
              <a:latin typeface="+mn-lt"/>
            </a:endParaRPr>
          </a:p>
        </p:txBody>
      </p:sp>
      <p:pic>
        <p:nvPicPr>
          <p:cNvPr id="10" name="Picture 8" descr="Безымянны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73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24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804863"/>
            <a:ext cx="7560840" cy="1327994"/>
          </a:xfrm>
          <a:prstGeom prst="rect">
            <a:avLst/>
          </a:prstGeom>
        </p:spPr>
      </p:pic>
      <p:pic>
        <p:nvPicPr>
          <p:cNvPr id="6" name="Рисунок 5" descr="банн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0" y="0"/>
            <a:ext cx="9144000" cy="2400300"/>
          </a:xfrm>
          <a:prstGeom prst="rect">
            <a:avLst/>
          </a:prstGeom>
        </p:spPr>
      </p:pic>
      <p:pic>
        <p:nvPicPr>
          <p:cNvPr id="7" name="Рисунок 6" descr="баннер 2.JP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133600"/>
            <a:ext cx="9144000" cy="4724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540072"/>
            <a:ext cx="9230703" cy="1143000"/>
          </a:xfrm>
        </p:spPr>
        <p:txBody>
          <a:bodyPr/>
          <a:lstStyle/>
          <a:p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Улучшение систем водоснабжения, теплоснабжения </a:t>
            </a:r>
            <a:b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электроснабжения Усть-Катавского городского округа</a:t>
            </a: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вод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548680"/>
            <a:ext cx="2839106" cy="1895103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12" y="4769956"/>
            <a:ext cx="3449960" cy="229422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8598" y="602928"/>
            <a:ext cx="7313612" cy="4114800"/>
          </a:xfrm>
        </p:spPr>
        <p:txBody>
          <a:bodyPr/>
          <a:lstStyle/>
          <a:p>
            <a:r>
              <a:rPr lang="ru-RU" sz="900" dirty="0" smtClean="0"/>
              <a:t>2011 год:</a:t>
            </a:r>
          </a:p>
          <a:p>
            <a:r>
              <a:rPr lang="ru-RU" sz="900" dirty="0" smtClean="0"/>
              <a:t>1. Оснастить многоквартирные дома </a:t>
            </a:r>
            <a:r>
              <a:rPr lang="ru-RU" sz="900" dirty="0" err="1" smtClean="0"/>
              <a:t>общедомовыми</a:t>
            </a:r>
            <a:r>
              <a:rPr lang="ru-RU" sz="900" dirty="0" smtClean="0"/>
              <a:t> приборами учета воды.</a:t>
            </a:r>
          </a:p>
          <a:p>
            <a:r>
              <a:rPr lang="ru-RU" sz="900" dirty="0" smtClean="0"/>
              <a:t>2. Провести работы, направленные на повышение дебета водозаборных скважин п. Шубино, п. Новостройка. Оснастить скважины измерительным оборудованием, заменить насосы.</a:t>
            </a:r>
          </a:p>
          <a:p>
            <a:r>
              <a:rPr lang="ru-RU" sz="900" dirty="0" smtClean="0"/>
              <a:t>3. Выполнить строительно-монтажные работы по объекту: «Сети и сооружения водоснабжения п. Вязовая 1-ая очередь (ограждение скважины).</a:t>
            </a:r>
          </a:p>
          <a:p>
            <a:r>
              <a:rPr lang="ru-RU" sz="900" dirty="0" smtClean="0"/>
              <a:t>4. Провести технологическое обследование очистных сооружений </a:t>
            </a:r>
            <a:r>
              <a:rPr lang="ru-RU" sz="900" dirty="0" err="1" smtClean="0"/>
              <a:t>хозбытовых</a:t>
            </a:r>
            <a:r>
              <a:rPr lang="ru-RU" sz="900" dirty="0" smtClean="0"/>
              <a:t> стоков в г. Усть-Катаве.</a:t>
            </a:r>
          </a:p>
          <a:p>
            <a:r>
              <a:rPr lang="ru-RU" sz="900" dirty="0" smtClean="0"/>
              <a:t> </a:t>
            </a:r>
          </a:p>
          <a:p>
            <a:r>
              <a:rPr lang="ru-RU" sz="900" dirty="0" smtClean="0"/>
              <a:t>2012 год:</a:t>
            </a:r>
          </a:p>
          <a:p>
            <a:r>
              <a:rPr lang="ru-RU" sz="900" dirty="0" smtClean="0"/>
              <a:t>1. Выполнить строительно-монтажные работы по объекту: «Сети и сооружения водоснабжения п. Вязовая 1-ая очередь (сети электроснабжения).</a:t>
            </a:r>
          </a:p>
          <a:p>
            <a:r>
              <a:rPr lang="ru-RU" sz="900" dirty="0" smtClean="0"/>
              <a:t>2.Строительство водоснабжения и водоотведения МКР-6 Нагорного района г. Усть-Катава.</a:t>
            </a:r>
          </a:p>
          <a:p>
            <a:r>
              <a:rPr lang="ru-RU" sz="900" dirty="0" smtClean="0"/>
              <a:t> </a:t>
            </a:r>
          </a:p>
          <a:p>
            <a:r>
              <a:rPr lang="ru-RU" sz="900" dirty="0" smtClean="0"/>
              <a:t>До 2016 года:</a:t>
            </a:r>
          </a:p>
          <a:p>
            <a:r>
              <a:rPr lang="ru-RU" sz="900" dirty="0" smtClean="0"/>
              <a:t>1. Выполнение строительно-монтажных работ по объекту: «Сети и сооружения водоснабжения п. Вязовая 1-ая очередь (устройство дороги и охранной сигнализации).</a:t>
            </a:r>
          </a:p>
          <a:p>
            <a:r>
              <a:rPr lang="ru-RU" sz="900" dirty="0" smtClean="0"/>
              <a:t>2. Строительство водоснабжения и водоотведения МКР-5, МКР-6  Нагорного района г. Усть-Катава и водоснабжения п. Вязовая 2-ая очередь.</a:t>
            </a:r>
          </a:p>
          <a:p>
            <a:r>
              <a:rPr lang="ru-RU" sz="900" dirty="0" smtClean="0"/>
              <a:t>3. Выполнение строительно-монтажных работ по объекту: «Сети и сооружения водоснабжения п. Вязовая 1-ая очередь (строительство сетей водопровода и резервуаров запаса воды).</a:t>
            </a:r>
          </a:p>
          <a:p>
            <a:r>
              <a:rPr lang="ru-RU" sz="900" dirty="0" smtClean="0"/>
              <a:t>4. Капитальный ремонт наружных сетей водоснабжения.</a:t>
            </a:r>
          </a:p>
          <a:p>
            <a:r>
              <a:rPr lang="ru-RU" sz="900" dirty="0" smtClean="0"/>
              <a:t>2. Реконструкция Очистных сооружений </a:t>
            </a:r>
            <a:r>
              <a:rPr lang="ru-RU" sz="900" dirty="0" err="1" smtClean="0"/>
              <a:t>хозбытовых</a:t>
            </a:r>
            <a:r>
              <a:rPr lang="ru-RU" sz="900" dirty="0" smtClean="0"/>
              <a:t> стоков в г. Усть-Катаве и</a:t>
            </a:r>
          </a:p>
          <a:p>
            <a:r>
              <a:rPr lang="ru-RU" sz="900" dirty="0" smtClean="0"/>
              <a:t>    системы обеззараживания ВОС «Теплые ключи».</a:t>
            </a:r>
          </a:p>
          <a:p>
            <a:r>
              <a:rPr lang="ru-RU" sz="900" dirty="0" smtClean="0"/>
              <a:t>2011 год:</a:t>
            </a:r>
          </a:p>
          <a:p>
            <a:r>
              <a:rPr lang="ru-RU" sz="900" dirty="0" smtClean="0"/>
              <a:t>1. Замена водогрейных котлов на твердом топливе на 2 котельных п. Вязовая.</a:t>
            </a:r>
          </a:p>
          <a:p>
            <a:r>
              <a:rPr lang="ru-RU" sz="900" dirty="0" smtClean="0"/>
              <a:t>2. Устройство накопительного водяного бака на газовой блочной котельной п. Новостройка.</a:t>
            </a:r>
          </a:p>
          <a:p>
            <a:r>
              <a:rPr lang="ru-RU" sz="900" dirty="0" smtClean="0"/>
              <a:t> 2012 год:</a:t>
            </a:r>
          </a:p>
          <a:p>
            <a:r>
              <a:rPr lang="ru-RU" sz="900" dirty="0" smtClean="0"/>
              <a:t>1. Капитальный ремонт магистральных трубопроводов теплоснабжения.</a:t>
            </a:r>
          </a:p>
          <a:p>
            <a:r>
              <a:rPr lang="ru-RU" sz="900" dirty="0" smtClean="0"/>
              <a:t> До 2016 года:</a:t>
            </a:r>
          </a:p>
          <a:p>
            <a:r>
              <a:rPr lang="ru-RU" sz="900" dirty="0" smtClean="0"/>
              <a:t>1.Построить локальную газовую котельной по ул. Автодорожной, мощностью 20 Гкал/час.</a:t>
            </a:r>
          </a:p>
          <a:p>
            <a:r>
              <a:rPr lang="ru-RU" sz="900" dirty="0" smtClean="0"/>
              <a:t>2. Реконструкция котельной «</a:t>
            </a:r>
            <a:r>
              <a:rPr lang="ru-RU" sz="900" dirty="0" err="1" smtClean="0"/>
              <a:t>Челябоблкоммунэнерго</a:t>
            </a:r>
            <a:r>
              <a:rPr lang="ru-RU" sz="900" dirty="0" smtClean="0"/>
              <a:t>» по ул. Строителей</a:t>
            </a:r>
          </a:p>
          <a:p>
            <a:r>
              <a:rPr lang="ru-RU" sz="900" dirty="0" smtClean="0"/>
              <a:t>3. Проектирование котельной на альтернативном топливе в с. </a:t>
            </a:r>
            <a:r>
              <a:rPr lang="ru-RU" sz="900" dirty="0" err="1" smtClean="0"/>
              <a:t>Тюбеляс</a:t>
            </a:r>
            <a:r>
              <a:rPr lang="ru-RU" sz="900" dirty="0" smtClean="0"/>
              <a:t>.</a:t>
            </a:r>
          </a:p>
          <a:p>
            <a:r>
              <a:rPr lang="ru-RU" sz="900" dirty="0" smtClean="0"/>
              <a:t>2011 год:</a:t>
            </a:r>
          </a:p>
          <a:p>
            <a:r>
              <a:rPr lang="ru-RU" sz="900" dirty="0" smtClean="0"/>
              <a:t>1. Строительство электроснабжения МКР-6, МКР-5</a:t>
            </a:r>
          </a:p>
          <a:p>
            <a:r>
              <a:rPr lang="ru-RU" sz="900" dirty="0" smtClean="0"/>
              <a:t> До 2016 года:</a:t>
            </a:r>
          </a:p>
          <a:p>
            <a:r>
              <a:rPr lang="ru-RU" sz="900" dirty="0" smtClean="0"/>
              <a:t>1. Проектирование и строительство трансформаторной подстанции ГПП-110 Нагорного района.</a:t>
            </a:r>
          </a:p>
          <a:p>
            <a:r>
              <a:rPr lang="ru-RU" sz="900" dirty="0" smtClean="0"/>
              <a:t>2. Проектирование и реконструкция сети электроснабжения МКР по ул. Автодорожная.</a:t>
            </a:r>
          </a:p>
          <a:p>
            <a:r>
              <a:rPr lang="ru-RU" sz="900" dirty="0" smtClean="0"/>
              <a:t>3. Строительство электроснабжения МКР «Северный» с реконструкцией сетей в п. Шубино.</a:t>
            </a:r>
            <a:endParaRPr lang="ru-RU" sz="900" dirty="0"/>
          </a:p>
        </p:txBody>
      </p:sp>
      <p:pic>
        <p:nvPicPr>
          <p:cNvPr id="11" name="Рисунок 10" descr="DSC010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5984" y="2971161"/>
            <a:ext cx="2694824" cy="1798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 descr="Безымянны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73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анн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2400300"/>
          </a:xfrm>
          <a:prstGeom prst="rect">
            <a:avLst/>
          </a:prstGeom>
        </p:spPr>
      </p:pic>
      <p:pic>
        <p:nvPicPr>
          <p:cNvPr id="7" name="Рисунок 6" descr="баннер 2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89040"/>
            <a:ext cx="7313612" cy="4114800"/>
          </a:xfrm>
        </p:spPr>
        <p:txBody>
          <a:bodyPr/>
          <a:lstStyle/>
          <a:p>
            <a:r>
              <a:rPr lang="ru-RU" sz="1100" dirty="0" smtClean="0"/>
              <a:t>2011 год:</a:t>
            </a:r>
          </a:p>
          <a:p>
            <a:r>
              <a:rPr lang="ru-RU" sz="1100" dirty="0" smtClean="0"/>
              <a:t>1. Газоснабжение Очистных сооружений </a:t>
            </a:r>
            <a:r>
              <a:rPr lang="ru-RU" sz="1100" dirty="0" err="1" smtClean="0"/>
              <a:t>хозбытовых</a:t>
            </a:r>
            <a:r>
              <a:rPr lang="ru-RU" sz="1100" dirty="0" smtClean="0"/>
              <a:t> стоков в г. Усть-Катаве.</a:t>
            </a:r>
          </a:p>
          <a:p>
            <a:r>
              <a:rPr lang="ru-RU" sz="1100" dirty="0" smtClean="0"/>
              <a:t>2. </a:t>
            </a:r>
            <a:r>
              <a:rPr lang="ru-RU" sz="1100" dirty="0" err="1" smtClean="0"/>
              <a:t>Предпроектные</a:t>
            </a:r>
            <a:r>
              <a:rPr lang="ru-RU" sz="1100" dirty="0" smtClean="0"/>
              <a:t> работы для проектирования газоснабжения п. Вязовая.</a:t>
            </a:r>
          </a:p>
          <a:p>
            <a:r>
              <a:rPr lang="ru-RU" sz="1100" dirty="0" smtClean="0"/>
              <a:t> </a:t>
            </a:r>
          </a:p>
          <a:p>
            <a:r>
              <a:rPr lang="ru-RU" sz="1100" dirty="0" smtClean="0"/>
              <a:t>2012 год:</a:t>
            </a:r>
          </a:p>
          <a:p>
            <a:r>
              <a:rPr lang="ru-RU" sz="1100" dirty="0" smtClean="0"/>
              <a:t>1. Строительство газопровода в п. Шубино 1-ая очередь.</a:t>
            </a:r>
          </a:p>
          <a:p>
            <a:r>
              <a:rPr lang="ru-RU" sz="1100" dirty="0" smtClean="0"/>
              <a:t>2. Строительство газопровода МКР-6.</a:t>
            </a:r>
          </a:p>
          <a:p>
            <a:r>
              <a:rPr lang="ru-RU" sz="1100" dirty="0" smtClean="0"/>
              <a:t>3. Проектирование газоснабжения п. Вязовая.</a:t>
            </a:r>
          </a:p>
          <a:p>
            <a:r>
              <a:rPr lang="ru-RU" sz="1100" dirty="0" smtClean="0"/>
              <a:t> </a:t>
            </a:r>
          </a:p>
          <a:p>
            <a:r>
              <a:rPr lang="ru-RU" sz="1100" dirty="0" smtClean="0"/>
              <a:t>До 2016 года:</a:t>
            </a:r>
          </a:p>
          <a:p>
            <a:r>
              <a:rPr lang="ru-RU" sz="1100" dirty="0" smtClean="0"/>
              <a:t>1. Строительство газопровода п. Новостройка п. </a:t>
            </a:r>
            <a:r>
              <a:rPr lang="ru-RU" sz="1100" dirty="0" err="1" smtClean="0"/>
              <a:t>Паранино</a:t>
            </a:r>
            <a:r>
              <a:rPr lang="ru-RU" sz="1100" dirty="0" smtClean="0"/>
              <a:t> 2-ая очередь, п. Шубино 2-ая </a:t>
            </a:r>
          </a:p>
          <a:p>
            <a:r>
              <a:rPr lang="ru-RU" sz="1100" dirty="0" smtClean="0"/>
              <a:t>2. Строительство газоснабжения п. Вязовая.</a:t>
            </a:r>
          </a:p>
          <a:p>
            <a:r>
              <a:rPr lang="ru-RU" sz="1100" dirty="0" smtClean="0"/>
              <a:t>3. Строительство газопровода п. Новостройка, п. </a:t>
            </a:r>
            <a:r>
              <a:rPr lang="ru-RU" sz="1100" dirty="0" err="1" smtClean="0"/>
              <a:t>Паранино</a:t>
            </a:r>
            <a:r>
              <a:rPr lang="ru-RU" sz="1100" dirty="0" smtClean="0"/>
              <a:t> 3-я очередь.</a:t>
            </a:r>
          </a:p>
          <a:p>
            <a:endParaRPr lang="ru-RU" dirty="0"/>
          </a:p>
        </p:txBody>
      </p:sp>
      <p:pic>
        <p:nvPicPr>
          <p:cNvPr id="4" name="Рисунок 3" descr="DSC078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772816"/>
            <a:ext cx="3024336" cy="201874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295" endPos="92000" dist="1016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80919">
            <a:off x="-354194" y="1205146"/>
            <a:ext cx="7313612" cy="1143000"/>
          </a:xfrm>
        </p:spPr>
        <p:txBody>
          <a:bodyPr>
            <a:scene3d>
              <a:camera prst="perspectiveContrastingRightFacing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Газификация территории 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муниципального образования.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Рисунок 8" descr="DSC01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5143" y="0"/>
            <a:ext cx="2288857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084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4725144"/>
            <a:ext cx="2731228" cy="1823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11" name="Picture 8" descr="Безымянны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73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24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848872" cy="648073"/>
          </a:xfrm>
          <a:prstGeom prst="rect">
            <a:avLst/>
          </a:prstGeom>
        </p:spPr>
      </p:pic>
      <p:pic>
        <p:nvPicPr>
          <p:cNvPr id="5" name="Рисунок 4" descr="банн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0" y="0"/>
            <a:ext cx="9144000" cy="2400300"/>
          </a:xfrm>
          <a:prstGeom prst="rect">
            <a:avLst/>
          </a:prstGeom>
        </p:spPr>
      </p:pic>
      <p:pic>
        <p:nvPicPr>
          <p:cNvPr id="7" name="Рисунок 6" descr="баннер 2.JP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  <p:pic>
        <p:nvPicPr>
          <p:cNvPr id="8" name="Рисунок 7" descr="DSC015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0245" y="5085184"/>
            <a:ext cx="2264743" cy="1698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детская площадка в ценральном парк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46051" y="2996952"/>
            <a:ext cx="2597949" cy="1948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HeroicExtremeRightFacing"/>
            <a:lightRig rig="threePt" dir="t"/>
          </a:scene3d>
          <a:sp3d>
            <a:bevelT prst="slope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0"/>
            <a:ext cx="3419872" cy="256490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588" y="1048172"/>
            <a:ext cx="7313612" cy="4114800"/>
          </a:xfrm>
        </p:spPr>
        <p:txBody>
          <a:bodyPr/>
          <a:lstStyle/>
          <a:p>
            <a:r>
              <a:rPr lang="ru-RU" sz="1100" dirty="0" smtClean="0"/>
              <a:t>2011 год – 2016 год:</a:t>
            </a:r>
          </a:p>
          <a:p>
            <a:r>
              <a:rPr lang="ru-RU" sz="1100" dirty="0" smtClean="0"/>
              <a:t>1.Улучшить существующие линии наружного освещения с установкой светильников.</a:t>
            </a:r>
          </a:p>
          <a:p>
            <a:r>
              <a:rPr lang="ru-RU" sz="1100" dirty="0" smtClean="0"/>
              <a:t>2. Установить приборы учета на линии уличного освещения и заменить</a:t>
            </a:r>
          </a:p>
          <a:p>
            <a:pPr>
              <a:buNone/>
            </a:pPr>
            <a:r>
              <a:rPr lang="ru-RU" sz="1100" dirty="0" smtClean="0"/>
              <a:t>             существующие светильники на светодиодные.</a:t>
            </a:r>
          </a:p>
          <a:p>
            <a:r>
              <a:rPr lang="ru-RU" sz="1100" dirty="0" smtClean="0"/>
              <a:t>3. Заменить линии уличного освещения (объединение одиночных светильников</a:t>
            </a:r>
          </a:p>
          <a:p>
            <a:pPr>
              <a:buNone/>
            </a:pPr>
            <a:r>
              <a:rPr lang="ru-RU" sz="1100" dirty="0" smtClean="0"/>
              <a:t>             для установки приборов учета электроэнергии).</a:t>
            </a:r>
          </a:p>
          <a:p>
            <a:r>
              <a:rPr lang="ru-RU" sz="1100" dirty="0" smtClean="0"/>
              <a:t>4.Отремонтировать  пешеходные дорожки, лестницы, ограждения газонов по ул. Ленина.</a:t>
            </a:r>
          </a:p>
          <a:p>
            <a:r>
              <a:rPr lang="ru-RU" sz="1100" dirty="0" smtClean="0"/>
              <a:t>5. Установка и ремонт остановочных комплексов.</a:t>
            </a:r>
          </a:p>
          <a:p>
            <a:r>
              <a:rPr lang="ru-RU" sz="1100" dirty="0" smtClean="0"/>
              <a:t>6. Ремонт площадки Центра детского творчества.</a:t>
            </a:r>
          </a:p>
          <a:p>
            <a:r>
              <a:rPr lang="ru-RU" sz="1100" dirty="0" smtClean="0"/>
              <a:t>7. Установка детских городков в округе.</a:t>
            </a:r>
          </a:p>
          <a:p>
            <a:r>
              <a:rPr lang="ru-RU" sz="1100" dirty="0" smtClean="0"/>
              <a:t>8. Устройство хоккейных коробок в округе.                                                                                                                                                                                                                      9. Восстановление парка Победы.</a:t>
            </a:r>
          </a:p>
          <a:p>
            <a:r>
              <a:rPr lang="ru-RU" sz="1100" dirty="0" smtClean="0"/>
              <a:t>10. Ремонт, асфальтирование проездов, тротуаров на придомовых территориях.</a:t>
            </a:r>
          </a:p>
          <a:p>
            <a:r>
              <a:rPr lang="ru-RU" sz="1100" dirty="0" smtClean="0"/>
              <a:t> </a:t>
            </a:r>
          </a:p>
          <a:p>
            <a:r>
              <a:rPr lang="ru-RU" sz="1100" b="1" dirty="0" smtClean="0"/>
              <a:t>Капитальный ремонт многоквартирных домов</a:t>
            </a:r>
            <a:endParaRPr lang="ru-RU" sz="1100" dirty="0" smtClean="0"/>
          </a:p>
          <a:p>
            <a:r>
              <a:rPr lang="ru-RU" sz="1100" dirty="0" smtClean="0"/>
              <a:t> </a:t>
            </a:r>
          </a:p>
          <a:p>
            <a:r>
              <a:rPr lang="ru-RU" sz="1100" dirty="0" smtClean="0"/>
              <a:t>2011 год:</a:t>
            </a:r>
          </a:p>
          <a:p>
            <a:r>
              <a:rPr lang="ru-RU" sz="1100" dirty="0" smtClean="0"/>
              <a:t>1. Участие в региональной адресной программе «Капитальный ремонт многоквартирных домов». Капитальный ремонт многоквартирного дома №60 ул. Ленина (ремонт систем водоснабжения, теплоснабжения, с установкой общедомовых приборов учета коммунальных ресурсов, ремонт подвальных помещений, ремонт крыши).</a:t>
            </a:r>
          </a:p>
          <a:p>
            <a:r>
              <a:rPr lang="ru-RU" sz="1100" dirty="0" smtClean="0"/>
              <a:t> </a:t>
            </a:r>
          </a:p>
          <a:p>
            <a:r>
              <a:rPr lang="ru-RU" sz="1100" dirty="0" smtClean="0"/>
              <a:t>2012 год:</a:t>
            </a:r>
          </a:p>
          <a:p>
            <a:r>
              <a:rPr lang="ru-RU" sz="1100" dirty="0" smtClean="0"/>
              <a:t>1. Участие в региональной адресной программе «Капитальный ремонт многоквартирных домов».</a:t>
            </a:r>
          </a:p>
          <a:p>
            <a:r>
              <a:rPr lang="ru-RU" sz="1100" dirty="0" smtClean="0"/>
              <a:t> </a:t>
            </a:r>
          </a:p>
          <a:p>
            <a:r>
              <a:rPr lang="ru-RU" sz="1100" dirty="0" smtClean="0"/>
              <a:t>2016 год:</a:t>
            </a:r>
          </a:p>
          <a:p>
            <a:r>
              <a:rPr lang="ru-RU" sz="1100" dirty="0" smtClean="0"/>
              <a:t>1. </a:t>
            </a:r>
            <a:r>
              <a:rPr lang="ru-RU" sz="1100" dirty="0" err="1" smtClean="0"/>
              <a:t>Софинансирование</a:t>
            </a:r>
            <a:r>
              <a:rPr lang="ru-RU" sz="1100" dirty="0" smtClean="0"/>
              <a:t> работ по капитальному ремонту </a:t>
            </a:r>
            <a:r>
              <a:rPr lang="ru-RU" sz="1100" dirty="0" err="1" smtClean="0"/>
              <a:t>общедомового</a:t>
            </a:r>
            <a:r>
              <a:rPr lang="ru-RU" sz="1100" dirty="0" smtClean="0"/>
              <a:t> имущества многоквартирных домов в части собственников муниципального жилья.</a:t>
            </a:r>
            <a:endParaRPr lang="ru-RU" sz="1100" dirty="0"/>
          </a:p>
        </p:txBody>
      </p:sp>
      <p:pic>
        <p:nvPicPr>
          <p:cNvPr id="11" name="Picture 8" descr="Безымянны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73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496" y="440668"/>
            <a:ext cx="7313612" cy="1143000"/>
          </a:xfrm>
          <a:scene3d>
            <a:camera prst="isometricOffAxis2Left"/>
            <a:lightRig rig="threePt" dir="t"/>
          </a:scene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Благоустройство территории муниципального</a:t>
            </a:r>
            <a:b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городского округа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73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428596" y="1397000"/>
          <a:ext cx="8286808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1285875" y="285750"/>
            <a:ext cx="7632700" cy="4635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EB4C2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Цели Стратегии:</a:t>
            </a: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73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/>
              <a:t>  По направлению Стратегии: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</a:t>
            </a: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</a:rPr>
              <a:t>Стабилизация моноотрасли</a:t>
            </a:r>
            <a:endParaRPr lang="ru-RU" sz="32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714500"/>
          <a:ext cx="7972452" cy="4643439"/>
        </p:xfrm>
        <a:graphic>
          <a:graphicData uri="http://schemas.openxmlformats.org/drawingml/2006/table">
            <a:tbl>
              <a:tblPr/>
              <a:tblGrid>
                <a:gridCol w="1204172"/>
                <a:gridCol w="6768280"/>
              </a:tblGrid>
              <a:tr h="144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мероприятиям инвестиционных проектов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 сть-Катавский вагоностроительный завод имени С.М. Кирова – филиал ФГУП ГКНПЦ имени М.В.Хруничева»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Реконструкция и техническое перевооружение объектов инфраструктуры специального производства на 2010-2015 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Реконструкция и техническое перевооружение двигательного производства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Реконструкция и техническое перевооружение специального производства и испытательной базы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357313" y="1285875"/>
            <a:ext cx="71977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>
              <a:solidFill>
                <a:srgbClr val="005CA1"/>
              </a:solidFill>
              <a:latin typeface="Tahoma" pitchFamily="34" charset="0"/>
            </a:endParaRPr>
          </a:p>
        </p:txBody>
      </p:sp>
      <p:sp>
        <p:nvSpPr>
          <p:cNvPr id="13315" name="Text Box 11"/>
          <p:cNvSpPr txBox="1">
            <a:spLocks noChangeArrowheads="1"/>
          </p:cNvSpPr>
          <p:nvPr/>
        </p:nvSpPr>
        <p:spPr bwMode="auto">
          <a:xfrm>
            <a:off x="649288" y="3552825"/>
            <a:ext cx="1222375" cy="1571625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</a:rPr>
              <a:t>Расширение производства на Аистовском месторождении доломитов</a:t>
            </a:r>
          </a:p>
          <a:p>
            <a:pPr algn="ctr"/>
            <a:endParaRPr lang="ru-RU" sz="1200" b="1">
              <a:latin typeface="Tahoma" pitchFamily="34" charset="0"/>
            </a:endParaRPr>
          </a:p>
        </p:txBody>
      </p:sp>
      <p:sp>
        <p:nvSpPr>
          <p:cNvPr id="13316" name="Text Box 12"/>
          <p:cNvSpPr txBox="1">
            <a:spLocks noChangeArrowheads="1"/>
          </p:cNvSpPr>
          <p:nvPr/>
        </p:nvSpPr>
        <p:spPr bwMode="auto">
          <a:xfrm>
            <a:off x="5003800" y="3644900"/>
            <a:ext cx="1370013" cy="1200150"/>
          </a:xfrm>
          <a:prstGeom prst="rect">
            <a:avLst/>
          </a:prstGeom>
          <a:solidFill>
            <a:srgbClr val="FFCC99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</a:rPr>
              <a:t>Заготовка и переработка древесины</a:t>
            </a:r>
          </a:p>
          <a:p>
            <a:pPr algn="ctr"/>
            <a:endParaRPr lang="ru-RU" sz="1200">
              <a:latin typeface="Tahoma" pitchFamily="34" charset="0"/>
            </a:endParaRPr>
          </a:p>
          <a:p>
            <a:pPr algn="ctr"/>
            <a:endParaRPr lang="ru-RU" sz="1200">
              <a:latin typeface="Tahoma" pitchFamily="34" charset="0"/>
            </a:endParaRPr>
          </a:p>
          <a:p>
            <a:pPr algn="ctr"/>
            <a:endParaRPr lang="ru-RU" sz="1200">
              <a:latin typeface="Tahoma" pitchFamily="34" charset="0"/>
            </a:endParaRPr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6875463" y="3644900"/>
            <a:ext cx="1728787" cy="1387475"/>
          </a:xfrm>
          <a:prstGeom prst="rect">
            <a:avLst/>
          </a:prstGeom>
          <a:solidFill>
            <a:srgbClr val="FFCC99"/>
          </a:solidFill>
          <a:ln w="12700">
            <a:solidFill>
              <a:srgbClr val="EB4C2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1200">
                <a:latin typeface="Tahoma" pitchFamily="34" charset="0"/>
              </a:rPr>
              <a:t>Производство  </a:t>
            </a:r>
            <a:r>
              <a:rPr lang="ru-RU" sz="1200" b="1">
                <a:latin typeface="Tahoma" pitchFamily="34" charset="0"/>
              </a:rPr>
              <a:t>экологически чистой высоколиквидной продукции по совр. Технологиям</a:t>
            </a:r>
          </a:p>
          <a:p>
            <a:pPr algn="ctr"/>
            <a:endParaRPr lang="ru-RU" sz="1200">
              <a:latin typeface="Tahoma" pitchFamily="34" charset="0"/>
            </a:endParaRPr>
          </a:p>
        </p:txBody>
      </p:sp>
      <p:sp>
        <p:nvSpPr>
          <p:cNvPr id="13318" name="AutoShape 16"/>
          <p:cNvSpPr>
            <a:spLocks noChangeArrowheads="1"/>
          </p:cNvSpPr>
          <p:nvPr/>
        </p:nvSpPr>
        <p:spPr bwMode="auto">
          <a:xfrm rot="-8060285">
            <a:off x="6074569" y="2850356"/>
            <a:ext cx="1111250" cy="11382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2274 w 21600"/>
              <a:gd name="T25" fmla="*/ 13132 h 21600"/>
              <a:gd name="T26" fmla="*/ 17802 w 21600"/>
              <a:gd name="T27" fmla="*/ 1780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67" y="0"/>
                </a:moveTo>
                <a:lnTo>
                  <a:pt x="9334" y="5972"/>
                </a:lnTo>
                <a:lnTo>
                  <a:pt x="13132" y="5972"/>
                </a:lnTo>
                <a:lnTo>
                  <a:pt x="13132" y="13132"/>
                </a:lnTo>
                <a:lnTo>
                  <a:pt x="5972" y="13132"/>
                </a:lnTo>
                <a:lnTo>
                  <a:pt x="5972" y="9334"/>
                </a:lnTo>
                <a:lnTo>
                  <a:pt x="0" y="15467"/>
                </a:lnTo>
                <a:lnTo>
                  <a:pt x="5972" y="21600"/>
                </a:lnTo>
                <a:lnTo>
                  <a:pt x="5972" y="17802"/>
                </a:lnTo>
                <a:lnTo>
                  <a:pt x="17802" y="17802"/>
                </a:lnTo>
                <a:lnTo>
                  <a:pt x="17802" y="5972"/>
                </a:lnTo>
                <a:lnTo>
                  <a:pt x="21600" y="5972"/>
                </a:lnTo>
                <a:lnTo>
                  <a:pt x="15467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3319" name="Text Box 18"/>
          <p:cNvSpPr txBox="1">
            <a:spLocks noChangeArrowheads="1"/>
          </p:cNvSpPr>
          <p:nvPr/>
        </p:nvSpPr>
        <p:spPr bwMode="auto">
          <a:xfrm>
            <a:off x="2484438" y="3573463"/>
            <a:ext cx="1296987" cy="1196975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</a:rPr>
              <a:t>Строительство завода по производству сухих строительных смесей</a:t>
            </a:r>
          </a:p>
        </p:txBody>
      </p:sp>
      <p:sp>
        <p:nvSpPr>
          <p:cNvPr id="13320" name="Text Box 21"/>
          <p:cNvSpPr txBox="1">
            <a:spLocks noChangeArrowheads="1"/>
          </p:cNvSpPr>
          <p:nvPr/>
        </p:nvSpPr>
        <p:spPr bwMode="auto">
          <a:xfrm>
            <a:off x="4643438" y="1928802"/>
            <a:ext cx="3889375" cy="956288"/>
          </a:xfrm>
          <a:prstGeom prst="rect">
            <a:avLst/>
          </a:prstGeom>
          <a:solidFill>
            <a:srgbClr val="65ED65"/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1600" b="1" dirty="0">
                <a:latin typeface="Tahoma" pitchFamily="34" charset="0"/>
              </a:rPr>
              <a:t>Комплексная заготовка и переработка </a:t>
            </a:r>
            <a:r>
              <a:rPr lang="ru-RU" sz="1600" b="1" dirty="0" smtClean="0">
                <a:latin typeface="Tahoma" pitchFamily="34" charset="0"/>
              </a:rPr>
              <a:t>древесины</a:t>
            </a:r>
            <a:endParaRPr lang="ru-RU" sz="1200" b="1" dirty="0">
              <a:latin typeface="Tahoma" pitchFamily="34" charset="0"/>
            </a:endParaRPr>
          </a:p>
          <a:p>
            <a:pPr algn="ctr"/>
            <a:endParaRPr lang="ru-RU" sz="1200" b="1" dirty="0">
              <a:latin typeface="Tahoma" pitchFamily="34" charset="0"/>
            </a:endParaRPr>
          </a:p>
          <a:p>
            <a:pPr algn="ctr"/>
            <a:endParaRPr lang="ru-RU" sz="1200" b="1" dirty="0">
              <a:latin typeface="Tahoma" pitchFamily="34" charset="0"/>
            </a:endParaRPr>
          </a:p>
        </p:txBody>
      </p:sp>
      <p:sp>
        <p:nvSpPr>
          <p:cNvPr id="13321" name="Text Box 26"/>
          <p:cNvSpPr txBox="1">
            <a:spLocks noChangeArrowheads="1"/>
          </p:cNvSpPr>
          <p:nvPr/>
        </p:nvSpPr>
        <p:spPr bwMode="auto">
          <a:xfrm>
            <a:off x="1081088" y="5014913"/>
            <a:ext cx="1431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  <a:latin typeface="Tahoma" pitchFamily="34" charset="0"/>
              </a:rPr>
              <a:t>Объём </a:t>
            </a:r>
          </a:p>
          <a:p>
            <a:pPr algn="ctr"/>
            <a:r>
              <a:rPr lang="ru-RU" sz="1600" b="1">
                <a:solidFill>
                  <a:srgbClr val="000099"/>
                </a:solidFill>
                <a:latin typeface="Tahoma" pitchFamily="34" charset="0"/>
              </a:rPr>
              <a:t>инвестиций</a:t>
            </a:r>
          </a:p>
        </p:txBody>
      </p:sp>
      <p:sp>
        <p:nvSpPr>
          <p:cNvPr id="13322" name="Text Box 27"/>
          <p:cNvSpPr txBox="1">
            <a:spLocks noChangeArrowheads="1"/>
          </p:cNvSpPr>
          <p:nvPr/>
        </p:nvSpPr>
        <p:spPr bwMode="auto">
          <a:xfrm>
            <a:off x="3132138" y="5013325"/>
            <a:ext cx="23987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  <a:latin typeface="Tahoma" pitchFamily="34" charset="0"/>
              </a:rPr>
              <a:t>Объём отгруженной </a:t>
            </a:r>
          </a:p>
          <a:p>
            <a:pPr algn="ctr"/>
            <a:r>
              <a:rPr lang="ru-RU" sz="1600" b="1">
                <a:solidFill>
                  <a:srgbClr val="000099"/>
                </a:solidFill>
                <a:latin typeface="Tahoma" pitchFamily="34" charset="0"/>
              </a:rPr>
              <a:t>продукции</a:t>
            </a:r>
          </a:p>
        </p:txBody>
      </p:sp>
      <p:sp>
        <p:nvSpPr>
          <p:cNvPr id="13323" name="Oval 28"/>
          <p:cNvSpPr>
            <a:spLocks noChangeArrowheads="1"/>
          </p:cNvSpPr>
          <p:nvPr/>
        </p:nvSpPr>
        <p:spPr bwMode="auto">
          <a:xfrm>
            <a:off x="900113" y="5662613"/>
            <a:ext cx="1727200" cy="792162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3324" name="Text Box 29"/>
          <p:cNvSpPr txBox="1">
            <a:spLocks noChangeArrowheads="1"/>
          </p:cNvSpPr>
          <p:nvPr/>
        </p:nvSpPr>
        <p:spPr bwMode="auto">
          <a:xfrm>
            <a:off x="1260475" y="5734050"/>
            <a:ext cx="11541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</a:rPr>
              <a:t>7500,0 </a:t>
            </a:r>
          </a:p>
          <a:p>
            <a:pPr algn="ctr"/>
            <a:r>
              <a:rPr lang="ru-RU" sz="1600" b="1">
                <a:latin typeface="Tahoma" pitchFamily="34" charset="0"/>
              </a:rPr>
              <a:t>млн.руб.</a:t>
            </a:r>
          </a:p>
        </p:txBody>
      </p:sp>
      <p:sp>
        <p:nvSpPr>
          <p:cNvPr id="13325" name="Oval 30"/>
          <p:cNvSpPr>
            <a:spLocks noChangeArrowheads="1"/>
          </p:cNvSpPr>
          <p:nvPr/>
        </p:nvSpPr>
        <p:spPr bwMode="auto">
          <a:xfrm>
            <a:off x="3452813" y="5662613"/>
            <a:ext cx="1800225" cy="792162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3326" name="Text Box 31"/>
          <p:cNvSpPr txBox="1">
            <a:spLocks noChangeArrowheads="1"/>
          </p:cNvSpPr>
          <p:nvPr/>
        </p:nvSpPr>
        <p:spPr bwMode="auto">
          <a:xfrm>
            <a:off x="3759200" y="5734050"/>
            <a:ext cx="11557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</a:rPr>
              <a:t>2900,0 </a:t>
            </a:r>
          </a:p>
          <a:p>
            <a:pPr algn="ctr"/>
            <a:r>
              <a:rPr lang="ru-RU" sz="1600" b="1">
                <a:latin typeface="Tahoma" pitchFamily="34" charset="0"/>
              </a:rPr>
              <a:t>млн.руб.</a:t>
            </a:r>
          </a:p>
        </p:txBody>
      </p:sp>
      <p:sp>
        <p:nvSpPr>
          <p:cNvPr id="13327" name="AutoShape 32"/>
          <p:cNvSpPr>
            <a:spLocks noChangeArrowheads="1"/>
          </p:cNvSpPr>
          <p:nvPr/>
        </p:nvSpPr>
        <p:spPr bwMode="auto">
          <a:xfrm>
            <a:off x="2732088" y="5878513"/>
            <a:ext cx="647700" cy="358775"/>
          </a:xfrm>
          <a:prstGeom prst="rightArrow">
            <a:avLst>
              <a:gd name="adj1" fmla="val 50000"/>
              <a:gd name="adj2" fmla="val 45133"/>
            </a:avLst>
          </a:prstGeom>
          <a:solidFill>
            <a:srgbClr val="FFCC99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3328" name="AutoShape 33"/>
          <p:cNvSpPr>
            <a:spLocks noChangeArrowheads="1"/>
          </p:cNvSpPr>
          <p:nvPr/>
        </p:nvSpPr>
        <p:spPr bwMode="auto">
          <a:xfrm>
            <a:off x="5364163" y="5878513"/>
            <a:ext cx="647700" cy="358775"/>
          </a:xfrm>
          <a:prstGeom prst="rightArrow">
            <a:avLst>
              <a:gd name="adj1" fmla="val 50000"/>
              <a:gd name="adj2" fmla="val 45133"/>
            </a:avLst>
          </a:prstGeom>
          <a:solidFill>
            <a:srgbClr val="FFCC99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3329" name="Text Box 35"/>
          <p:cNvSpPr txBox="1">
            <a:spLocks noChangeArrowheads="1"/>
          </p:cNvSpPr>
          <p:nvPr/>
        </p:nvSpPr>
        <p:spPr bwMode="auto">
          <a:xfrm>
            <a:off x="6097588" y="5014913"/>
            <a:ext cx="187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  <a:latin typeface="Tahoma" pitchFamily="34" charset="0"/>
              </a:rPr>
              <a:t>Новые рабочие </a:t>
            </a:r>
          </a:p>
          <a:p>
            <a:pPr algn="ctr"/>
            <a:r>
              <a:rPr lang="ru-RU" sz="1600" b="1">
                <a:solidFill>
                  <a:srgbClr val="000099"/>
                </a:solidFill>
                <a:latin typeface="Tahoma" pitchFamily="34" charset="0"/>
              </a:rPr>
              <a:t>места</a:t>
            </a:r>
          </a:p>
        </p:txBody>
      </p:sp>
      <p:sp>
        <p:nvSpPr>
          <p:cNvPr id="13330" name="Oval 36"/>
          <p:cNvSpPr>
            <a:spLocks noChangeArrowheads="1"/>
          </p:cNvSpPr>
          <p:nvPr/>
        </p:nvSpPr>
        <p:spPr bwMode="auto">
          <a:xfrm>
            <a:off x="6153150" y="5664200"/>
            <a:ext cx="1800225" cy="792163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3331" name="Text Box 37"/>
          <p:cNvSpPr txBox="1">
            <a:spLocks noChangeArrowheads="1"/>
          </p:cNvSpPr>
          <p:nvPr/>
        </p:nvSpPr>
        <p:spPr bwMode="auto">
          <a:xfrm>
            <a:off x="6656388" y="5876925"/>
            <a:ext cx="67151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</a:rPr>
              <a:t>580</a:t>
            </a:r>
          </a:p>
        </p:txBody>
      </p:sp>
      <p:sp>
        <p:nvSpPr>
          <p:cNvPr id="13332" name="AutoShape 16"/>
          <p:cNvSpPr>
            <a:spLocks noChangeArrowheads="1"/>
          </p:cNvSpPr>
          <p:nvPr/>
        </p:nvSpPr>
        <p:spPr bwMode="auto">
          <a:xfrm rot="-8060285">
            <a:off x="1655763" y="2903538"/>
            <a:ext cx="928687" cy="9350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2274 w 21600"/>
              <a:gd name="T25" fmla="*/ 13132 h 21600"/>
              <a:gd name="T26" fmla="*/ 17802 w 21600"/>
              <a:gd name="T27" fmla="*/ 1780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67" y="0"/>
                </a:moveTo>
                <a:lnTo>
                  <a:pt x="9334" y="5972"/>
                </a:lnTo>
                <a:lnTo>
                  <a:pt x="13132" y="5972"/>
                </a:lnTo>
                <a:lnTo>
                  <a:pt x="13132" y="13132"/>
                </a:lnTo>
                <a:lnTo>
                  <a:pt x="5972" y="13132"/>
                </a:lnTo>
                <a:lnTo>
                  <a:pt x="5972" y="9334"/>
                </a:lnTo>
                <a:lnTo>
                  <a:pt x="0" y="15467"/>
                </a:lnTo>
                <a:lnTo>
                  <a:pt x="5972" y="21600"/>
                </a:lnTo>
                <a:lnTo>
                  <a:pt x="5972" y="17802"/>
                </a:lnTo>
                <a:lnTo>
                  <a:pt x="17802" y="17802"/>
                </a:lnTo>
                <a:lnTo>
                  <a:pt x="17802" y="5972"/>
                </a:lnTo>
                <a:lnTo>
                  <a:pt x="21600" y="5972"/>
                </a:lnTo>
                <a:lnTo>
                  <a:pt x="15467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3333" name="Text Box 15"/>
          <p:cNvSpPr txBox="1">
            <a:spLocks noChangeArrowheads="1"/>
          </p:cNvSpPr>
          <p:nvPr/>
        </p:nvSpPr>
        <p:spPr bwMode="auto">
          <a:xfrm>
            <a:off x="428596" y="1928802"/>
            <a:ext cx="3527425" cy="956288"/>
          </a:xfrm>
          <a:prstGeom prst="rect">
            <a:avLst/>
          </a:prstGeom>
          <a:solidFill>
            <a:srgbClr val="65ED65"/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1600" b="1" dirty="0">
                <a:latin typeface="Tahoma" pitchFamily="34" charset="0"/>
              </a:rPr>
              <a:t>Добыча и переработка строительного камня </a:t>
            </a:r>
          </a:p>
          <a:p>
            <a:pPr algn="ctr"/>
            <a:endParaRPr lang="ru-RU" sz="1200" b="1" dirty="0">
              <a:latin typeface="Tahoma" pitchFamily="34" charset="0"/>
            </a:endParaRPr>
          </a:p>
          <a:p>
            <a:pPr algn="ctr"/>
            <a:endParaRPr lang="ru-RU" sz="1200" b="1" dirty="0">
              <a:latin typeface="Tahoma" pitchFamily="34" charset="0"/>
            </a:endParaRPr>
          </a:p>
        </p:txBody>
      </p:sp>
      <p:pic>
        <p:nvPicPr>
          <p:cNvPr id="13334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8913"/>
            <a:ext cx="8731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5" name="Номер слайда 2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9C72DE-2C47-4AF3-8F23-775F9737DFE6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1714500" y="357188"/>
            <a:ext cx="7000875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 </a:t>
            </a:r>
            <a:endParaRPr lang="ru-RU" sz="2400" b="1" dirty="0" smtClean="0"/>
          </a:p>
          <a:p>
            <a:pPr>
              <a:defRPr/>
            </a:pPr>
            <a:r>
              <a:rPr lang="ru-RU" sz="2400" b="1" dirty="0" smtClean="0"/>
              <a:t>       </a:t>
            </a:r>
            <a:r>
              <a:rPr lang="ru-RU" sz="2400" b="1" dirty="0"/>
              <a:t>По направлению Стратегии:</a:t>
            </a:r>
          </a:p>
          <a:p>
            <a:pPr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Создание 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новых производств</a:t>
            </a:r>
            <a:endParaRPr lang="ru-RU" sz="2800" u="sng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1571625" y="549275"/>
            <a:ext cx="712628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/>
              <a:t>Направление </a:t>
            </a:r>
            <a:r>
              <a:rPr lang="ru-RU" sz="2800" b="1" dirty="0"/>
              <a:t>Стратегии:</a:t>
            </a:r>
            <a:br>
              <a:rPr lang="ru-RU" sz="2800" b="1" dirty="0"/>
            </a:br>
            <a:r>
              <a:rPr lang="ru-RU" sz="2800" u="sng" dirty="0">
                <a:solidFill>
                  <a:srgbClr val="C00000"/>
                </a:solidFill>
              </a:rPr>
              <a:t>        </a:t>
            </a: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малого и среднего бизнеса</a:t>
            </a:r>
            <a:endParaRPr lang="ru-RU" sz="2000" b="1" dirty="0">
              <a:solidFill>
                <a:srgbClr val="005CA1"/>
              </a:solidFill>
              <a:latin typeface="Tahoma" pitchFamily="34" charset="0"/>
            </a:endParaRPr>
          </a:p>
        </p:txBody>
      </p:sp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179388" y="2205038"/>
            <a:ext cx="2305050" cy="847725"/>
          </a:xfrm>
          <a:prstGeom prst="rect">
            <a:avLst/>
          </a:prstGeom>
          <a:solidFill>
            <a:srgbClr val="65ED65"/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1200">
                <a:latin typeface="Tahoma" pitchFamily="34" charset="0"/>
              </a:rPr>
              <a:t>Строительство, организация и модернизация производства строительных и отделочных материалов</a:t>
            </a:r>
          </a:p>
        </p:txBody>
      </p:sp>
      <p:sp>
        <p:nvSpPr>
          <p:cNvPr id="14340" name="Text Box 14"/>
          <p:cNvSpPr txBox="1">
            <a:spLocks noChangeArrowheads="1"/>
          </p:cNvSpPr>
          <p:nvPr/>
        </p:nvSpPr>
        <p:spPr bwMode="auto">
          <a:xfrm>
            <a:off x="2627313" y="2205038"/>
            <a:ext cx="2160587" cy="847725"/>
          </a:xfrm>
          <a:prstGeom prst="rect">
            <a:avLst/>
          </a:prstGeom>
          <a:solidFill>
            <a:srgbClr val="65ED65"/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1200">
                <a:latin typeface="Tahoma" pitchFamily="34" charset="0"/>
              </a:rPr>
              <a:t>Сельское хозяйство и производство продуктов питания</a:t>
            </a:r>
          </a:p>
          <a:p>
            <a:pPr algn="ctr"/>
            <a:endParaRPr lang="ru-RU" sz="1200">
              <a:latin typeface="Tahoma" pitchFamily="34" charset="0"/>
            </a:endParaRPr>
          </a:p>
        </p:txBody>
      </p:sp>
      <p:sp>
        <p:nvSpPr>
          <p:cNvPr id="14341" name="Text Box 15"/>
          <p:cNvSpPr txBox="1">
            <a:spLocks noChangeArrowheads="1"/>
          </p:cNvSpPr>
          <p:nvPr/>
        </p:nvSpPr>
        <p:spPr bwMode="auto">
          <a:xfrm>
            <a:off x="4932363" y="2205038"/>
            <a:ext cx="1944687" cy="847725"/>
          </a:xfrm>
          <a:prstGeom prst="rect">
            <a:avLst/>
          </a:prstGeom>
          <a:solidFill>
            <a:srgbClr val="65ED65"/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1200">
                <a:latin typeface="Tahoma" pitchFamily="34" charset="0"/>
              </a:rPr>
              <a:t>Развитие туризма, сопутствующих видов спорта. Экологические проекты</a:t>
            </a:r>
          </a:p>
        </p:txBody>
      </p:sp>
      <p:sp>
        <p:nvSpPr>
          <p:cNvPr id="14342" name="Text Box 16"/>
          <p:cNvSpPr txBox="1">
            <a:spLocks noChangeArrowheads="1"/>
          </p:cNvSpPr>
          <p:nvPr/>
        </p:nvSpPr>
        <p:spPr bwMode="auto">
          <a:xfrm>
            <a:off x="6948488" y="2205038"/>
            <a:ext cx="1584325" cy="847725"/>
          </a:xfrm>
          <a:prstGeom prst="rect">
            <a:avLst/>
          </a:prstGeom>
          <a:solidFill>
            <a:srgbClr val="65ED65"/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1200">
                <a:latin typeface="Tahoma" pitchFamily="34" charset="0"/>
              </a:rPr>
              <a:t>Развитие услуг      в сфере информационных технологий</a:t>
            </a:r>
          </a:p>
        </p:txBody>
      </p:sp>
      <p:sp>
        <p:nvSpPr>
          <p:cNvPr id="14343" name="Text Box 19"/>
          <p:cNvSpPr txBox="1">
            <a:spLocks noChangeArrowheads="1"/>
          </p:cNvSpPr>
          <p:nvPr/>
        </p:nvSpPr>
        <p:spPr bwMode="auto">
          <a:xfrm>
            <a:off x="539750" y="3141663"/>
            <a:ext cx="1943100" cy="649287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1200">
                <a:latin typeface="Tahoma" pitchFamily="34" charset="0"/>
              </a:rPr>
              <a:t>Строительство модуля для каркасного домостроения</a:t>
            </a:r>
          </a:p>
        </p:txBody>
      </p:sp>
      <p:sp>
        <p:nvSpPr>
          <p:cNvPr id="14344" name="Text Box 21"/>
          <p:cNvSpPr txBox="1">
            <a:spLocks noChangeArrowheads="1"/>
          </p:cNvSpPr>
          <p:nvPr/>
        </p:nvSpPr>
        <p:spPr bwMode="auto">
          <a:xfrm>
            <a:off x="539750" y="3860800"/>
            <a:ext cx="1943100" cy="831850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1200">
                <a:latin typeface="Tahoma" pitchFamily="34" charset="0"/>
              </a:rPr>
              <a:t>Строительство производственной базы для изготовления изделий из пенобетона</a:t>
            </a:r>
          </a:p>
        </p:txBody>
      </p:sp>
      <p:sp>
        <p:nvSpPr>
          <p:cNvPr id="14345" name="Text Box 22"/>
          <p:cNvSpPr txBox="1">
            <a:spLocks noChangeArrowheads="1"/>
          </p:cNvSpPr>
          <p:nvPr/>
        </p:nvSpPr>
        <p:spPr bwMode="auto">
          <a:xfrm>
            <a:off x="539750" y="4725988"/>
            <a:ext cx="1943100" cy="649287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1200">
                <a:latin typeface="Tahoma" pitchFamily="34" charset="0"/>
              </a:rPr>
              <a:t>Модернизация производства оконных конструкций из ПВХ</a:t>
            </a:r>
          </a:p>
        </p:txBody>
      </p:sp>
      <p:sp>
        <p:nvSpPr>
          <p:cNvPr id="14346" name="Text Box 23"/>
          <p:cNvSpPr txBox="1">
            <a:spLocks noChangeArrowheads="1"/>
          </p:cNvSpPr>
          <p:nvPr/>
        </p:nvSpPr>
        <p:spPr bwMode="auto">
          <a:xfrm>
            <a:off x="468313" y="5445125"/>
            <a:ext cx="1943100" cy="649288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1200">
                <a:latin typeface="Tahoma" pitchFamily="34" charset="0"/>
              </a:rPr>
              <a:t>Организация отделочных материалов из ферропласта</a:t>
            </a:r>
          </a:p>
        </p:txBody>
      </p:sp>
      <p:sp>
        <p:nvSpPr>
          <p:cNvPr id="14347" name="Line 24"/>
          <p:cNvSpPr>
            <a:spLocks noChangeShapeType="1"/>
          </p:cNvSpPr>
          <p:nvPr/>
        </p:nvSpPr>
        <p:spPr bwMode="auto">
          <a:xfrm>
            <a:off x="250825" y="3068638"/>
            <a:ext cx="0" cy="2665412"/>
          </a:xfrm>
          <a:prstGeom prst="line">
            <a:avLst/>
          </a:prstGeom>
          <a:noFill/>
          <a:ln w="63500">
            <a:solidFill>
              <a:srgbClr val="0033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4348" name="Line 25"/>
          <p:cNvSpPr>
            <a:spLocks noChangeShapeType="1"/>
          </p:cNvSpPr>
          <p:nvPr/>
        </p:nvSpPr>
        <p:spPr bwMode="auto">
          <a:xfrm>
            <a:off x="250825" y="3429000"/>
            <a:ext cx="287338" cy="0"/>
          </a:xfrm>
          <a:prstGeom prst="line">
            <a:avLst/>
          </a:prstGeom>
          <a:noFill/>
          <a:ln w="63500">
            <a:solidFill>
              <a:srgbClr val="003300"/>
            </a:solidFill>
            <a:round/>
            <a:headEnd/>
            <a:tailEnd type="stealth" w="med" len="med"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4349" name="Line 31"/>
          <p:cNvSpPr>
            <a:spLocks noChangeShapeType="1"/>
          </p:cNvSpPr>
          <p:nvPr/>
        </p:nvSpPr>
        <p:spPr bwMode="auto">
          <a:xfrm>
            <a:off x="250825" y="4221163"/>
            <a:ext cx="287338" cy="0"/>
          </a:xfrm>
          <a:prstGeom prst="line">
            <a:avLst/>
          </a:prstGeom>
          <a:noFill/>
          <a:ln w="63500">
            <a:solidFill>
              <a:srgbClr val="003300"/>
            </a:solidFill>
            <a:round/>
            <a:headEnd/>
            <a:tailEnd type="stealth" w="med" len="med"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4350" name="Line 32"/>
          <p:cNvSpPr>
            <a:spLocks noChangeShapeType="1"/>
          </p:cNvSpPr>
          <p:nvPr/>
        </p:nvSpPr>
        <p:spPr bwMode="auto">
          <a:xfrm>
            <a:off x="250825" y="5013325"/>
            <a:ext cx="287338" cy="0"/>
          </a:xfrm>
          <a:prstGeom prst="line">
            <a:avLst/>
          </a:prstGeom>
          <a:noFill/>
          <a:ln w="63500">
            <a:solidFill>
              <a:srgbClr val="003300"/>
            </a:solidFill>
            <a:round/>
            <a:headEnd/>
            <a:tailEnd type="stealth" w="med" len="med"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4351" name="Line 33"/>
          <p:cNvSpPr>
            <a:spLocks noChangeShapeType="1"/>
          </p:cNvSpPr>
          <p:nvPr/>
        </p:nvSpPr>
        <p:spPr bwMode="auto">
          <a:xfrm>
            <a:off x="250825" y="5734050"/>
            <a:ext cx="287338" cy="0"/>
          </a:xfrm>
          <a:prstGeom prst="line">
            <a:avLst/>
          </a:prstGeom>
          <a:noFill/>
          <a:ln w="63500">
            <a:solidFill>
              <a:srgbClr val="003300"/>
            </a:solidFill>
            <a:round/>
            <a:headEnd/>
            <a:tailEnd type="stealth" w="med" len="med"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4352" name="Text Box 34"/>
          <p:cNvSpPr txBox="1">
            <a:spLocks noChangeArrowheads="1"/>
          </p:cNvSpPr>
          <p:nvPr/>
        </p:nvSpPr>
        <p:spPr bwMode="auto">
          <a:xfrm>
            <a:off x="2916238" y="3141663"/>
            <a:ext cx="1871662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1200">
                <a:latin typeface="Tahoma" pitchFamily="34" charset="0"/>
              </a:rPr>
              <a:t>Развитие сельского хозяйства</a:t>
            </a:r>
          </a:p>
        </p:txBody>
      </p:sp>
      <p:sp>
        <p:nvSpPr>
          <p:cNvPr id="14353" name="Text Box 35"/>
          <p:cNvSpPr txBox="1">
            <a:spLocks noChangeArrowheads="1"/>
          </p:cNvSpPr>
          <p:nvPr/>
        </p:nvSpPr>
        <p:spPr bwMode="auto">
          <a:xfrm>
            <a:off x="2916238" y="3644900"/>
            <a:ext cx="1871662" cy="831850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1200">
                <a:latin typeface="Tahoma" pitchFamily="34" charset="0"/>
              </a:rPr>
              <a:t>Внедрение новых технологий в производстве молочных продуктов</a:t>
            </a:r>
          </a:p>
        </p:txBody>
      </p:sp>
      <p:sp>
        <p:nvSpPr>
          <p:cNvPr id="14354" name="Text Box 36"/>
          <p:cNvSpPr txBox="1">
            <a:spLocks noChangeArrowheads="1"/>
          </p:cNvSpPr>
          <p:nvPr/>
        </p:nvSpPr>
        <p:spPr bwMode="auto">
          <a:xfrm>
            <a:off x="2916238" y="4508500"/>
            <a:ext cx="1871662" cy="649288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1200">
                <a:latin typeface="Tahoma" pitchFamily="34" charset="0"/>
              </a:rPr>
              <a:t>Модернизация пр-ва хлебобулочных изделий</a:t>
            </a:r>
          </a:p>
        </p:txBody>
      </p:sp>
      <p:sp>
        <p:nvSpPr>
          <p:cNvPr id="14355" name="Text Box 37"/>
          <p:cNvSpPr txBox="1">
            <a:spLocks noChangeArrowheads="1"/>
          </p:cNvSpPr>
          <p:nvPr/>
        </p:nvSpPr>
        <p:spPr bwMode="auto">
          <a:xfrm>
            <a:off x="2916238" y="5229225"/>
            <a:ext cx="1871662" cy="279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1200">
                <a:latin typeface="Tahoma" pitchFamily="34" charset="0"/>
              </a:rPr>
              <a:t>Производство напитков</a:t>
            </a:r>
          </a:p>
        </p:txBody>
      </p:sp>
      <p:sp>
        <p:nvSpPr>
          <p:cNvPr id="14356" name="Line 38"/>
          <p:cNvSpPr>
            <a:spLocks noChangeShapeType="1"/>
          </p:cNvSpPr>
          <p:nvPr/>
        </p:nvSpPr>
        <p:spPr bwMode="auto">
          <a:xfrm>
            <a:off x="2627313" y="3068638"/>
            <a:ext cx="0" cy="2376487"/>
          </a:xfrm>
          <a:prstGeom prst="line">
            <a:avLst/>
          </a:prstGeom>
          <a:noFill/>
          <a:ln w="63500">
            <a:solidFill>
              <a:srgbClr val="0033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4357" name="Line 39"/>
          <p:cNvSpPr>
            <a:spLocks noChangeShapeType="1"/>
          </p:cNvSpPr>
          <p:nvPr/>
        </p:nvSpPr>
        <p:spPr bwMode="auto">
          <a:xfrm>
            <a:off x="2627313" y="3429000"/>
            <a:ext cx="287337" cy="0"/>
          </a:xfrm>
          <a:prstGeom prst="line">
            <a:avLst/>
          </a:prstGeom>
          <a:noFill/>
          <a:ln w="63500">
            <a:solidFill>
              <a:srgbClr val="003300"/>
            </a:solidFill>
            <a:round/>
            <a:headEnd/>
            <a:tailEnd type="stealth" w="med" len="med"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4358" name="Line 40"/>
          <p:cNvSpPr>
            <a:spLocks noChangeShapeType="1"/>
          </p:cNvSpPr>
          <p:nvPr/>
        </p:nvSpPr>
        <p:spPr bwMode="auto">
          <a:xfrm>
            <a:off x="2627313" y="4005263"/>
            <a:ext cx="287337" cy="0"/>
          </a:xfrm>
          <a:prstGeom prst="line">
            <a:avLst/>
          </a:prstGeom>
          <a:noFill/>
          <a:ln w="63500">
            <a:solidFill>
              <a:srgbClr val="003300"/>
            </a:solidFill>
            <a:round/>
            <a:headEnd/>
            <a:tailEnd type="stealth" w="med" len="med"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4359" name="Line 41"/>
          <p:cNvSpPr>
            <a:spLocks noChangeShapeType="1"/>
          </p:cNvSpPr>
          <p:nvPr/>
        </p:nvSpPr>
        <p:spPr bwMode="auto">
          <a:xfrm>
            <a:off x="2627313" y="4725988"/>
            <a:ext cx="287337" cy="0"/>
          </a:xfrm>
          <a:prstGeom prst="line">
            <a:avLst/>
          </a:prstGeom>
          <a:noFill/>
          <a:ln w="63500">
            <a:solidFill>
              <a:srgbClr val="003300"/>
            </a:solidFill>
            <a:round/>
            <a:headEnd/>
            <a:tailEnd type="stealth" w="med" len="med"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4360" name="Line 42"/>
          <p:cNvSpPr>
            <a:spLocks noChangeShapeType="1"/>
          </p:cNvSpPr>
          <p:nvPr/>
        </p:nvSpPr>
        <p:spPr bwMode="auto">
          <a:xfrm>
            <a:off x="2627313" y="5445125"/>
            <a:ext cx="287337" cy="0"/>
          </a:xfrm>
          <a:prstGeom prst="line">
            <a:avLst/>
          </a:prstGeom>
          <a:noFill/>
          <a:ln w="63500">
            <a:solidFill>
              <a:srgbClr val="003300"/>
            </a:solidFill>
            <a:round/>
            <a:headEnd/>
            <a:tailEnd type="stealth" w="med" len="med"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4361" name="Rectangle 9"/>
          <p:cNvSpPr>
            <a:spLocks noChangeArrowheads="1"/>
          </p:cNvSpPr>
          <p:nvPr/>
        </p:nvSpPr>
        <p:spPr bwMode="auto">
          <a:xfrm>
            <a:off x="468313" y="1557338"/>
            <a:ext cx="8496300" cy="36036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sz="1600" b="1">
                <a:latin typeface="Tahoma" pitchFamily="34" charset="0"/>
              </a:rPr>
              <a:t> Проекты развития малого бизнеса</a:t>
            </a:r>
            <a:endParaRPr lang="ru-RU" sz="1400">
              <a:latin typeface="Tahoma" pitchFamily="34" charset="0"/>
            </a:endParaRPr>
          </a:p>
        </p:txBody>
      </p:sp>
      <p:sp>
        <p:nvSpPr>
          <p:cNvPr id="14362" name="Text Box 48"/>
          <p:cNvSpPr txBox="1">
            <a:spLocks noChangeArrowheads="1"/>
          </p:cNvSpPr>
          <p:nvPr/>
        </p:nvSpPr>
        <p:spPr bwMode="auto">
          <a:xfrm>
            <a:off x="5292725" y="3068638"/>
            <a:ext cx="1727200" cy="649287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1200">
                <a:latin typeface="Tahoma" pitchFamily="34" charset="0"/>
              </a:rPr>
              <a:t>Стр-во спортивно-туристических комплексов </a:t>
            </a:r>
          </a:p>
        </p:txBody>
      </p:sp>
      <p:sp>
        <p:nvSpPr>
          <p:cNvPr id="14363" name="Text Box 49"/>
          <p:cNvSpPr txBox="1">
            <a:spLocks noChangeArrowheads="1"/>
          </p:cNvSpPr>
          <p:nvPr/>
        </p:nvSpPr>
        <p:spPr bwMode="auto">
          <a:xfrm>
            <a:off x="5292725" y="5300663"/>
            <a:ext cx="1871663" cy="831850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1200">
                <a:latin typeface="Tahoma" pitchFamily="34" charset="0"/>
              </a:rPr>
              <a:t>Развитие парапланерного и мотодельтапланерного спорта</a:t>
            </a:r>
          </a:p>
        </p:txBody>
      </p:sp>
      <p:sp>
        <p:nvSpPr>
          <p:cNvPr id="14364" name="Text Box 50"/>
          <p:cNvSpPr txBox="1">
            <a:spLocks noChangeArrowheads="1"/>
          </p:cNvSpPr>
          <p:nvPr/>
        </p:nvSpPr>
        <p:spPr bwMode="auto">
          <a:xfrm>
            <a:off x="5292725" y="3716338"/>
            <a:ext cx="1727200" cy="279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 sz="1200">
              <a:latin typeface="Tahoma" pitchFamily="34" charset="0"/>
            </a:endParaRPr>
          </a:p>
        </p:txBody>
      </p:sp>
      <p:sp>
        <p:nvSpPr>
          <p:cNvPr id="14365" name="Text Box 51"/>
          <p:cNvSpPr txBox="1">
            <a:spLocks noChangeArrowheads="1"/>
          </p:cNvSpPr>
          <p:nvPr/>
        </p:nvSpPr>
        <p:spPr bwMode="auto">
          <a:xfrm>
            <a:off x="5292725" y="4221163"/>
            <a:ext cx="1727200" cy="649287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1200">
                <a:latin typeface="Tahoma" pitchFamily="34" charset="0"/>
              </a:rPr>
              <a:t>Строительство комплексного досугового центра </a:t>
            </a:r>
          </a:p>
        </p:txBody>
      </p:sp>
      <p:sp>
        <p:nvSpPr>
          <p:cNvPr id="14366" name="Line 52"/>
          <p:cNvSpPr>
            <a:spLocks noChangeShapeType="1"/>
          </p:cNvSpPr>
          <p:nvPr/>
        </p:nvSpPr>
        <p:spPr bwMode="auto">
          <a:xfrm>
            <a:off x="5003800" y="3068638"/>
            <a:ext cx="0" cy="2808287"/>
          </a:xfrm>
          <a:prstGeom prst="line">
            <a:avLst/>
          </a:prstGeom>
          <a:noFill/>
          <a:ln w="63500">
            <a:solidFill>
              <a:srgbClr val="0033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4367" name="Line 53"/>
          <p:cNvSpPr>
            <a:spLocks noChangeShapeType="1"/>
          </p:cNvSpPr>
          <p:nvPr/>
        </p:nvSpPr>
        <p:spPr bwMode="auto">
          <a:xfrm>
            <a:off x="5003800" y="3429000"/>
            <a:ext cx="287338" cy="0"/>
          </a:xfrm>
          <a:prstGeom prst="line">
            <a:avLst/>
          </a:prstGeom>
          <a:noFill/>
          <a:ln w="63500">
            <a:solidFill>
              <a:srgbClr val="003300"/>
            </a:solidFill>
            <a:round/>
            <a:headEnd/>
            <a:tailEnd type="stealth" w="med" len="med"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4368" name="Line 55"/>
          <p:cNvSpPr>
            <a:spLocks noChangeShapeType="1"/>
          </p:cNvSpPr>
          <p:nvPr/>
        </p:nvSpPr>
        <p:spPr bwMode="auto">
          <a:xfrm>
            <a:off x="5003800" y="4508500"/>
            <a:ext cx="287338" cy="0"/>
          </a:xfrm>
          <a:prstGeom prst="line">
            <a:avLst/>
          </a:prstGeom>
          <a:noFill/>
          <a:ln w="63500">
            <a:solidFill>
              <a:srgbClr val="003300"/>
            </a:solidFill>
            <a:round/>
            <a:headEnd/>
            <a:tailEnd type="stealth" w="med" len="med"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4369" name="Line 56"/>
          <p:cNvSpPr>
            <a:spLocks noChangeShapeType="1"/>
          </p:cNvSpPr>
          <p:nvPr/>
        </p:nvSpPr>
        <p:spPr bwMode="auto">
          <a:xfrm>
            <a:off x="5003800" y="5157788"/>
            <a:ext cx="287338" cy="0"/>
          </a:xfrm>
          <a:prstGeom prst="line">
            <a:avLst/>
          </a:prstGeom>
          <a:noFill/>
          <a:ln w="63500">
            <a:solidFill>
              <a:srgbClr val="003300"/>
            </a:solidFill>
            <a:round/>
            <a:headEnd/>
            <a:tailEnd type="stealth" w="med" len="med"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4370" name="Text Box 57"/>
          <p:cNvSpPr txBox="1">
            <a:spLocks noChangeArrowheads="1"/>
          </p:cNvSpPr>
          <p:nvPr/>
        </p:nvSpPr>
        <p:spPr bwMode="auto">
          <a:xfrm>
            <a:off x="5292725" y="4941888"/>
            <a:ext cx="1727200" cy="284162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1200">
                <a:latin typeface="Tahoma" pitchFamily="34" charset="0"/>
              </a:rPr>
              <a:t>Строительство кафе</a:t>
            </a:r>
          </a:p>
        </p:txBody>
      </p:sp>
      <p:sp>
        <p:nvSpPr>
          <p:cNvPr id="14371" name="Line 58"/>
          <p:cNvSpPr>
            <a:spLocks noChangeShapeType="1"/>
          </p:cNvSpPr>
          <p:nvPr/>
        </p:nvSpPr>
        <p:spPr bwMode="auto">
          <a:xfrm>
            <a:off x="5003800" y="5876925"/>
            <a:ext cx="287338" cy="0"/>
          </a:xfrm>
          <a:prstGeom prst="line">
            <a:avLst/>
          </a:prstGeom>
          <a:noFill/>
          <a:ln w="63500">
            <a:solidFill>
              <a:srgbClr val="003300"/>
            </a:solidFill>
            <a:round/>
            <a:headEnd/>
            <a:tailEnd type="stealth" w="med" len="med"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4372" name="Line 59"/>
          <p:cNvSpPr>
            <a:spLocks noChangeShapeType="1"/>
          </p:cNvSpPr>
          <p:nvPr/>
        </p:nvSpPr>
        <p:spPr bwMode="auto">
          <a:xfrm>
            <a:off x="7092950" y="3068638"/>
            <a:ext cx="0" cy="1081087"/>
          </a:xfrm>
          <a:prstGeom prst="line">
            <a:avLst/>
          </a:prstGeom>
          <a:noFill/>
          <a:ln w="63500">
            <a:solidFill>
              <a:srgbClr val="0033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4373" name="Text Box 63"/>
          <p:cNvSpPr txBox="1">
            <a:spLocks noChangeArrowheads="1"/>
          </p:cNvSpPr>
          <p:nvPr/>
        </p:nvSpPr>
        <p:spPr bwMode="auto">
          <a:xfrm>
            <a:off x="7308850" y="3141663"/>
            <a:ext cx="1476375" cy="831850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1200">
                <a:latin typeface="Tahoma" pitchFamily="34" charset="0"/>
              </a:rPr>
              <a:t>Развитие информационных технологий в сфере связи </a:t>
            </a:r>
          </a:p>
        </p:txBody>
      </p:sp>
      <p:sp>
        <p:nvSpPr>
          <p:cNvPr id="14374" name="Line 64"/>
          <p:cNvSpPr>
            <a:spLocks noChangeShapeType="1"/>
          </p:cNvSpPr>
          <p:nvPr/>
        </p:nvSpPr>
        <p:spPr bwMode="auto">
          <a:xfrm>
            <a:off x="7092950" y="3500438"/>
            <a:ext cx="287338" cy="0"/>
          </a:xfrm>
          <a:prstGeom prst="line">
            <a:avLst/>
          </a:prstGeom>
          <a:noFill/>
          <a:ln w="63500">
            <a:solidFill>
              <a:srgbClr val="003300"/>
            </a:solidFill>
            <a:round/>
            <a:headEnd/>
            <a:tailEnd type="stealth" w="med" len="med"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4375" name="Text Box 67"/>
          <p:cNvSpPr txBox="1">
            <a:spLocks noChangeArrowheads="1"/>
          </p:cNvSpPr>
          <p:nvPr/>
        </p:nvSpPr>
        <p:spPr bwMode="auto">
          <a:xfrm>
            <a:off x="7308850" y="4005263"/>
            <a:ext cx="1476375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1200">
                <a:latin typeface="Tahoma" pitchFamily="34" charset="0"/>
              </a:rPr>
              <a:t>Развитие сети цифрового ТВ</a:t>
            </a:r>
          </a:p>
        </p:txBody>
      </p:sp>
      <p:sp>
        <p:nvSpPr>
          <p:cNvPr id="14376" name="Line 68"/>
          <p:cNvSpPr>
            <a:spLocks noChangeShapeType="1"/>
          </p:cNvSpPr>
          <p:nvPr/>
        </p:nvSpPr>
        <p:spPr bwMode="auto">
          <a:xfrm>
            <a:off x="7092950" y="4149725"/>
            <a:ext cx="287338" cy="0"/>
          </a:xfrm>
          <a:prstGeom prst="line">
            <a:avLst/>
          </a:prstGeom>
          <a:noFill/>
          <a:ln w="63500">
            <a:solidFill>
              <a:srgbClr val="003300"/>
            </a:solidFill>
            <a:round/>
            <a:headEnd/>
            <a:tailEnd type="stealth" w="med" len="med"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4377" name="Text Box 71"/>
          <p:cNvSpPr txBox="1">
            <a:spLocks noChangeArrowheads="1"/>
          </p:cNvSpPr>
          <p:nvPr/>
        </p:nvSpPr>
        <p:spPr bwMode="auto">
          <a:xfrm>
            <a:off x="7235825" y="4581525"/>
            <a:ext cx="1728788" cy="847725"/>
          </a:xfrm>
          <a:prstGeom prst="rect">
            <a:avLst/>
          </a:prstGeom>
          <a:solidFill>
            <a:srgbClr val="65ED65"/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1200">
                <a:latin typeface="Tahoma" pitchFamily="34" charset="0"/>
              </a:rPr>
              <a:t>Пять проектов по развитию сети придорожного сервиса</a:t>
            </a:r>
          </a:p>
        </p:txBody>
      </p:sp>
      <p:sp>
        <p:nvSpPr>
          <p:cNvPr id="14378" name="Text Box 72"/>
          <p:cNvSpPr txBox="1">
            <a:spLocks noChangeArrowheads="1"/>
          </p:cNvSpPr>
          <p:nvPr/>
        </p:nvSpPr>
        <p:spPr bwMode="auto">
          <a:xfrm>
            <a:off x="7380288" y="5516563"/>
            <a:ext cx="1584325" cy="649287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1200">
                <a:latin typeface="Tahoma" pitchFamily="34" charset="0"/>
              </a:rPr>
              <a:t>АЗС, пункты общепита, мотели, СТО, стоянки </a:t>
            </a:r>
          </a:p>
        </p:txBody>
      </p:sp>
      <p:sp>
        <p:nvSpPr>
          <p:cNvPr id="14379" name="Line 73"/>
          <p:cNvSpPr>
            <a:spLocks noChangeShapeType="1"/>
          </p:cNvSpPr>
          <p:nvPr/>
        </p:nvSpPr>
        <p:spPr bwMode="auto">
          <a:xfrm>
            <a:off x="7235825" y="5445125"/>
            <a:ext cx="0" cy="360363"/>
          </a:xfrm>
          <a:prstGeom prst="line">
            <a:avLst/>
          </a:prstGeom>
          <a:noFill/>
          <a:ln w="63500">
            <a:solidFill>
              <a:srgbClr val="0033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4380" name="Line 74"/>
          <p:cNvSpPr>
            <a:spLocks noChangeShapeType="1"/>
          </p:cNvSpPr>
          <p:nvPr/>
        </p:nvSpPr>
        <p:spPr bwMode="auto">
          <a:xfrm>
            <a:off x="7092950" y="4149725"/>
            <a:ext cx="287338" cy="0"/>
          </a:xfrm>
          <a:prstGeom prst="line">
            <a:avLst/>
          </a:prstGeom>
          <a:noFill/>
          <a:ln w="63500">
            <a:solidFill>
              <a:srgbClr val="003300"/>
            </a:solidFill>
            <a:round/>
            <a:headEnd/>
            <a:tailEnd type="stealth" w="med" len="med"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4381" name="Line 75"/>
          <p:cNvSpPr>
            <a:spLocks noChangeShapeType="1"/>
          </p:cNvSpPr>
          <p:nvPr/>
        </p:nvSpPr>
        <p:spPr bwMode="auto">
          <a:xfrm>
            <a:off x="7235825" y="5805488"/>
            <a:ext cx="215900" cy="0"/>
          </a:xfrm>
          <a:prstGeom prst="line">
            <a:avLst/>
          </a:prstGeom>
          <a:noFill/>
          <a:ln w="63500">
            <a:solidFill>
              <a:srgbClr val="003300"/>
            </a:solidFill>
            <a:round/>
            <a:headEnd/>
            <a:tailEnd type="stealth" w="med" len="med"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4382" name="Line 76"/>
          <p:cNvSpPr>
            <a:spLocks noChangeShapeType="1"/>
          </p:cNvSpPr>
          <p:nvPr/>
        </p:nvSpPr>
        <p:spPr bwMode="auto">
          <a:xfrm>
            <a:off x="1403350" y="1916113"/>
            <a:ext cx="0" cy="2889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4383" name="Line 77"/>
          <p:cNvSpPr>
            <a:spLocks noChangeShapeType="1"/>
          </p:cNvSpPr>
          <p:nvPr/>
        </p:nvSpPr>
        <p:spPr bwMode="auto">
          <a:xfrm>
            <a:off x="3708400" y="1916113"/>
            <a:ext cx="0" cy="2889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4384" name="Line 78"/>
          <p:cNvSpPr>
            <a:spLocks noChangeShapeType="1"/>
          </p:cNvSpPr>
          <p:nvPr/>
        </p:nvSpPr>
        <p:spPr bwMode="auto">
          <a:xfrm>
            <a:off x="5795963" y="1916113"/>
            <a:ext cx="0" cy="2889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4385" name="Line 79"/>
          <p:cNvSpPr>
            <a:spLocks noChangeShapeType="1"/>
          </p:cNvSpPr>
          <p:nvPr/>
        </p:nvSpPr>
        <p:spPr bwMode="auto">
          <a:xfrm>
            <a:off x="7740650" y="1916113"/>
            <a:ext cx="0" cy="2889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4386" name="Line 80"/>
          <p:cNvSpPr>
            <a:spLocks noChangeShapeType="1"/>
          </p:cNvSpPr>
          <p:nvPr/>
        </p:nvSpPr>
        <p:spPr bwMode="auto">
          <a:xfrm>
            <a:off x="8893175" y="1916113"/>
            <a:ext cx="0" cy="266541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22580" name="Text Box 84"/>
          <p:cNvSpPr txBox="1">
            <a:spLocks noChangeArrowheads="1"/>
          </p:cNvSpPr>
          <p:nvPr/>
        </p:nvSpPr>
        <p:spPr bwMode="auto">
          <a:xfrm>
            <a:off x="684213" y="6092825"/>
            <a:ext cx="128746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Объём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инвестиций</a:t>
            </a:r>
          </a:p>
        </p:txBody>
      </p:sp>
      <p:sp>
        <p:nvSpPr>
          <p:cNvPr id="14388" name="Oval 86"/>
          <p:cNvSpPr>
            <a:spLocks noChangeArrowheads="1"/>
          </p:cNvSpPr>
          <p:nvPr/>
        </p:nvSpPr>
        <p:spPr bwMode="auto">
          <a:xfrm>
            <a:off x="1979613" y="6092825"/>
            <a:ext cx="1728787" cy="504825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4389" name="Text Box 87"/>
          <p:cNvSpPr txBox="1">
            <a:spLocks noChangeArrowheads="1"/>
          </p:cNvSpPr>
          <p:nvPr/>
        </p:nvSpPr>
        <p:spPr bwMode="auto">
          <a:xfrm>
            <a:off x="2051050" y="6189663"/>
            <a:ext cx="16351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sz="1600" b="1">
                <a:latin typeface="Tahoma" pitchFamily="34" charset="0"/>
              </a:rPr>
              <a:t>216,5млн.руб</a:t>
            </a:r>
          </a:p>
        </p:txBody>
      </p:sp>
      <p:sp>
        <p:nvSpPr>
          <p:cNvPr id="22583" name="Text Box 88"/>
          <p:cNvSpPr txBox="1">
            <a:spLocks noChangeArrowheads="1"/>
          </p:cNvSpPr>
          <p:nvPr/>
        </p:nvSpPr>
        <p:spPr bwMode="auto">
          <a:xfrm>
            <a:off x="4067175" y="6092825"/>
            <a:ext cx="10191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Рабочие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места</a:t>
            </a:r>
          </a:p>
        </p:txBody>
      </p:sp>
      <p:sp>
        <p:nvSpPr>
          <p:cNvPr id="14391" name="Oval 89"/>
          <p:cNvSpPr>
            <a:spLocks noChangeArrowheads="1"/>
          </p:cNvSpPr>
          <p:nvPr/>
        </p:nvSpPr>
        <p:spPr bwMode="auto">
          <a:xfrm>
            <a:off x="5076825" y="6165850"/>
            <a:ext cx="1295400" cy="4318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4392" name="Text Box 90"/>
          <p:cNvSpPr txBox="1">
            <a:spLocks noChangeArrowheads="1"/>
          </p:cNvSpPr>
          <p:nvPr/>
        </p:nvSpPr>
        <p:spPr bwMode="auto">
          <a:xfrm>
            <a:off x="5435600" y="6237288"/>
            <a:ext cx="5762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sz="1600" b="1">
                <a:latin typeface="Tahoma" pitchFamily="34" charset="0"/>
              </a:rPr>
              <a:t>200</a:t>
            </a:r>
          </a:p>
          <a:p>
            <a:endParaRPr lang="ru-RU" sz="1600" b="1">
              <a:latin typeface="Tahoma" pitchFamily="34" charset="0"/>
            </a:endParaRPr>
          </a:p>
        </p:txBody>
      </p:sp>
      <p:pic>
        <p:nvPicPr>
          <p:cNvPr id="14393" name="Picture 1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8913"/>
            <a:ext cx="8731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94" name="Номер слайда 6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AD12F6-786D-421F-9973-40F9ACA8C1D0}" type="slidenum">
              <a:rPr lang="ru-RU" smtClean="0"/>
              <a:pPr/>
              <a:t>6</a:t>
            </a:fld>
            <a:endParaRPr lang="ru-RU" smtClean="0"/>
          </a:p>
        </p:txBody>
      </p:sp>
      <p:pic>
        <p:nvPicPr>
          <p:cNvPr id="14395" name="Picture 6" descr="Безымян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573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Безымянн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73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324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0"/>
            <a:ext cx="5286375" cy="5248275"/>
          </a:xfrm>
          <a:prstGeom prst="rect">
            <a:avLst/>
          </a:prstGeom>
        </p:spPr>
      </p:pic>
      <p:pic>
        <p:nvPicPr>
          <p:cNvPr id="8" name="Рисунок 7" descr="324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0"/>
            <a:ext cx="5286375" cy="5248275"/>
          </a:xfrm>
          <a:prstGeom prst="rect">
            <a:avLst/>
          </a:prstGeom>
        </p:spPr>
      </p:pic>
      <p:pic>
        <p:nvPicPr>
          <p:cNvPr id="10" name="Рисунок 9" descr="баннер 2.JP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708920"/>
            <a:ext cx="9144000" cy="4724400"/>
          </a:xfrm>
          <a:prstGeom prst="rect">
            <a:avLst/>
          </a:prstGeom>
        </p:spPr>
      </p:pic>
      <p:pic>
        <p:nvPicPr>
          <p:cNvPr id="5" name="Рисунок 4" descr="P1020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260648"/>
            <a:ext cx="2627784" cy="1970838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313612" cy="1143000"/>
          </a:xfrm>
          <a:scene3d>
            <a:camera prst="perspectiveHeroicExtremeRightFacing"/>
            <a:lightRig rig="threePt" dir="t"/>
          </a:scene3d>
        </p:spPr>
        <p:txBody>
          <a:bodyPr/>
          <a:lstStyle/>
          <a:p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Стимулирование развития</a:t>
            </a:r>
            <a:b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малого бизнеса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71" y="1963105"/>
            <a:ext cx="3931929" cy="2211710"/>
          </a:xfrm>
          <a:prstGeom prst="rect">
            <a:avLst/>
          </a:prstGeom>
        </p:spPr>
      </p:pic>
      <p:pic>
        <p:nvPicPr>
          <p:cNvPr id="4" name="Рисунок 3" descr="P10200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0"/>
            <a:ext cx="2771800" cy="207885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7" name="Рисунок 6" descr="P10200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264" y="4221088"/>
            <a:ext cx="2483768" cy="186282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068960"/>
            <a:ext cx="7313612" cy="4114800"/>
          </a:xfrm>
        </p:spPr>
        <p:txBody>
          <a:bodyPr/>
          <a:lstStyle/>
          <a:p>
            <a:r>
              <a:rPr lang="ru-RU" sz="1200" b="1" dirty="0" smtClean="0"/>
              <a:t>2011г</a:t>
            </a:r>
            <a:r>
              <a:rPr lang="ru-RU" sz="1200" dirty="0" smtClean="0"/>
              <a:t>.                                                  </a:t>
            </a:r>
          </a:p>
          <a:p>
            <a:r>
              <a:rPr lang="ru-RU" sz="1200" dirty="0" smtClean="0"/>
              <a:t>Увеличение числа занятых,  в малом и среднем бизнесе в общей численности занятых в экономике Усть-Катавского городского округа – 28,9%;</a:t>
            </a:r>
          </a:p>
          <a:p>
            <a:r>
              <a:rPr lang="ru-RU" sz="1200" b="1" dirty="0" smtClean="0"/>
              <a:t>2012г</a:t>
            </a:r>
            <a:r>
              <a:rPr lang="ru-RU" sz="1200" dirty="0" smtClean="0"/>
              <a:t>. Увеличение числа занятых,  в малом и среднем бизнесе в общей численности занятых в экономике Усть-Катавского городского округа – 29,7%;</a:t>
            </a:r>
          </a:p>
          <a:p>
            <a:r>
              <a:rPr lang="ru-RU" sz="1200" b="1" dirty="0" smtClean="0"/>
              <a:t>До 2016г.</a:t>
            </a:r>
            <a:r>
              <a:rPr lang="ru-RU" sz="1200" dirty="0" smtClean="0"/>
              <a:t> Увеличение числа занятых,  в малом и среднем бизнесе в общей численности занятых в экономике Усть-Катавского городского округа – 31,3%;</a:t>
            </a:r>
          </a:p>
          <a:p>
            <a:r>
              <a:rPr lang="ru-RU" sz="1200" b="1" dirty="0" smtClean="0"/>
              <a:t>2011г.</a:t>
            </a:r>
            <a:endParaRPr lang="ru-RU" sz="1200" dirty="0" smtClean="0"/>
          </a:p>
          <a:p>
            <a:r>
              <a:rPr lang="ru-RU" sz="1200" dirty="0" smtClean="0"/>
              <a:t>Оказание поддержки в рамках муниципальной программы субъектам малого и  среднего предпринимательства в </a:t>
            </a:r>
            <a:r>
              <a:rPr lang="ru-RU" sz="1200" dirty="0" err="1" smtClean="0"/>
              <a:t>Усть-Катавском</a:t>
            </a:r>
            <a:r>
              <a:rPr lang="ru-RU" sz="1200" dirty="0" smtClean="0"/>
              <a:t> городском округе – 3,6 млн. руб.</a:t>
            </a:r>
          </a:p>
          <a:p>
            <a:r>
              <a:rPr lang="ru-RU" sz="1200" b="1" dirty="0" smtClean="0"/>
              <a:t>2012г.</a:t>
            </a:r>
            <a:endParaRPr lang="ru-RU" sz="1200" dirty="0" smtClean="0"/>
          </a:p>
          <a:p>
            <a:r>
              <a:rPr lang="ru-RU" sz="1200" dirty="0" smtClean="0"/>
              <a:t>Оказание поддержки в рамках муниципальной программы субъектам малого и  среднего предпринимательства в </a:t>
            </a:r>
            <a:r>
              <a:rPr lang="ru-RU" sz="1200" dirty="0" err="1" smtClean="0"/>
              <a:t>Усть-Катавском</a:t>
            </a:r>
            <a:r>
              <a:rPr lang="ru-RU" sz="1200" dirty="0" smtClean="0"/>
              <a:t> городском округе – 4,0 млн. руб.</a:t>
            </a:r>
          </a:p>
          <a:p>
            <a:r>
              <a:rPr lang="ru-RU" sz="1200" b="1" dirty="0" smtClean="0"/>
              <a:t>До 2016г.</a:t>
            </a:r>
            <a:endParaRPr lang="ru-RU" sz="1200" dirty="0" smtClean="0"/>
          </a:p>
          <a:p>
            <a:r>
              <a:rPr lang="ru-RU" sz="1200" dirty="0" smtClean="0"/>
              <a:t>Оказание поддержки в рамках муниципальной программы субъектам малого и  среднего предпринимательства в </a:t>
            </a:r>
            <a:r>
              <a:rPr lang="ru-RU" sz="1200" dirty="0" err="1" smtClean="0"/>
              <a:t>Усть-Катавском</a:t>
            </a:r>
            <a:r>
              <a:rPr lang="ru-RU" sz="1200" dirty="0" smtClean="0"/>
              <a:t> городском округе – 12,7 млн. руб.</a:t>
            </a:r>
            <a:endParaRPr lang="ru-RU" sz="1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анн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8460432" cy="1632198"/>
          </a:xfrm>
          <a:prstGeom prst="rect">
            <a:avLst/>
          </a:prstGeom>
        </p:spPr>
      </p:pic>
      <p:pic>
        <p:nvPicPr>
          <p:cNvPr id="4" name="Рисунок 3" descr="баннер 2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844824"/>
            <a:ext cx="9144000" cy="5013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 smtClean="0"/>
              <a:t>Повышение инвестиционной </a:t>
            </a:r>
            <a:br>
              <a:rPr lang="ru-RU" sz="1400" b="1" dirty="0" smtClean="0"/>
            </a:br>
            <a:r>
              <a:rPr lang="ru-RU" sz="1400" b="1" dirty="0" smtClean="0"/>
              <a:t>привлекательности муниципального образования</a:t>
            </a:r>
            <a:endParaRPr lang="ru-RU" sz="1400" dirty="0"/>
          </a:p>
        </p:txBody>
      </p:sp>
      <p:pic>
        <p:nvPicPr>
          <p:cNvPr id="6" name="Рисунок 5" descr="_DSC05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88640"/>
            <a:ext cx="2843808" cy="1905351"/>
          </a:xfrm>
          <a:prstGeom prst="rect">
            <a:avLst/>
          </a:prstGeom>
        </p:spPr>
      </p:pic>
      <p:pic>
        <p:nvPicPr>
          <p:cNvPr id="8" name="Рисунок 7" descr="p31_img_03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1844824"/>
            <a:ext cx="2687960" cy="2015970"/>
          </a:xfrm>
          <a:prstGeom prst="rect">
            <a:avLst/>
          </a:prstGeom>
        </p:spPr>
      </p:pic>
      <p:pic>
        <p:nvPicPr>
          <p:cNvPr id="7" name="Рисунок 6" descr="0_19b0_33289bd2_-1-L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45064" y="5184285"/>
            <a:ext cx="2598936" cy="1673715"/>
          </a:xfrm>
          <a:prstGeom prst="rect">
            <a:avLst/>
          </a:prstGeom>
        </p:spPr>
      </p:pic>
      <p:pic>
        <p:nvPicPr>
          <p:cNvPr id="9" name="Рисунок 8" descr="3b57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3645024"/>
            <a:ext cx="2592288" cy="194421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200" dirty="0" smtClean="0"/>
              <a:t>Привлечение средств инвесторов:</a:t>
            </a:r>
          </a:p>
          <a:p>
            <a:r>
              <a:rPr lang="ru-RU" sz="1200" dirty="0" smtClean="0"/>
              <a:t> - в разработку месторождений полезных ископаемых </a:t>
            </a:r>
          </a:p>
          <a:p>
            <a:r>
              <a:rPr lang="ru-RU" sz="1200" dirty="0" smtClean="0"/>
              <a:t>на территории Усть-Катавского городского округа </a:t>
            </a:r>
          </a:p>
          <a:p>
            <a:r>
              <a:rPr lang="ru-RU" sz="1200" dirty="0" smtClean="0"/>
              <a:t>(Троицкая каменоломня, </a:t>
            </a:r>
            <a:r>
              <a:rPr lang="ru-RU" sz="1200" dirty="0" err="1" smtClean="0"/>
              <a:t>Лукинский</a:t>
            </a:r>
            <a:r>
              <a:rPr lang="ru-RU" sz="1200" dirty="0" smtClean="0"/>
              <a:t> участок песков);</a:t>
            </a:r>
          </a:p>
          <a:p>
            <a:r>
              <a:rPr lang="ru-RU" sz="1200" dirty="0" smtClean="0"/>
              <a:t> - в организацию производства строительных материалов;</a:t>
            </a:r>
          </a:p>
          <a:p>
            <a:r>
              <a:rPr lang="ru-RU" sz="1200" dirty="0" smtClean="0"/>
              <a:t> - в развитие индустрии туризма и отдыха</a:t>
            </a:r>
          </a:p>
          <a:p>
            <a:r>
              <a:rPr lang="ru-RU" sz="1200" dirty="0" smtClean="0"/>
              <a:t>Предоставление информации в каталог </a:t>
            </a:r>
          </a:p>
          <a:p>
            <a:r>
              <a:rPr lang="ru-RU" sz="1200" dirty="0" smtClean="0"/>
              <a:t>инвестиционных проектов Челябинской области, </a:t>
            </a:r>
          </a:p>
          <a:p>
            <a:r>
              <a:rPr lang="ru-RU" sz="1200" dirty="0" smtClean="0"/>
              <a:t>участие в ежегодных инвестиционных форумах</a:t>
            </a:r>
          </a:p>
          <a:p>
            <a:r>
              <a:rPr lang="ru-RU" sz="1200" dirty="0" smtClean="0"/>
              <a:t>Снижение налоговых ставок для организаций , </a:t>
            </a:r>
          </a:p>
          <a:p>
            <a:r>
              <a:rPr lang="ru-RU" sz="1200" dirty="0" smtClean="0"/>
              <a:t>реализующих приоритетные инвестиционные проекты</a:t>
            </a:r>
          </a:p>
          <a:p>
            <a:r>
              <a:rPr lang="ru-RU" sz="1200" b="1" dirty="0" smtClean="0"/>
              <a:t> </a:t>
            </a:r>
            <a:endParaRPr lang="ru-RU" sz="1200" dirty="0" smtClean="0"/>
          </a:p>
          <a:p>
            <a:r>
              <a:rPr lang="ru-RU" sz="1200" b="1" dirty="0" smtClean="0"/>
              <a:t>2011г.</a:t>
            </a:r>
            <a:endParaRPr lang="ru-RU" sz="1200" dirty="0" smtClean="0"/>
          </a:p>
          <a:p>
            <a:r>
              <a:rPr lang="ru-RU" sz="1200" dirty="0" smtClean="0"/>
              <a:t>Объем инвестиций в основной капитал 201,2 млн.руб. 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b="1" dirty="0" smtClean="0"/>
              <a:t>2012г.</a:t>
            </a:r>
            <a:endParaRPr lang="ru-RU" sz="1200" dirty="0" smtClean="0"/>
          </a:p>
          <a:p>
            <a:r>
              <a:rPr lang="ru-RU" sz="1200" dirty="0" smtClean="0"/>
              <a:t>Объем инвестиций в основной капитал  сравнении с  353,4 млн.руб.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b="1" dirty="0" smtClean="0"/>
              <a:t>До 2016г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Объем инвестиций в основной капитал  948,3млн.руб</a:t>
            </a:r>
            <a:endParaRPr lang="ru-RU" sz="1200" dirty="0"/>
          </a:p>
        </p:txBody>
      </p:sp>
      <p:pic>
        <p:nvPicPr>
          <p:cNvPr id="10" name="Picture 8" descr="Безымянны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73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Picture 2" descr="Z:\Толоконникова\ust-katav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14313"/>
            <a:ext cx="8429625" cy="6215062"/>
          </a:xfrm>
          <a:noFill/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910</TotalTime>
  <Words>1573</Words>
  <Application>Microsoft Office PowerPoint</Application>
  <PresentationFormat>Экран (4:3)</PresentationFormat>
  <Paragraphs>399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Затмение</vt:lpstr>
      <vt:lpstr>  Перед вами презентация одного из красивейших уголков Челябинской области – Усть-Катавского городского округа. Это самобытный и примечательный, интересный и гостеприимный округ со своей неповторимой природой и культурой, но главное – людьми.  Устькатавцы любят свою малую родину, с особой бережливостью и заботой относятся к историческим памятникам архитектуры и искусства, многое делается в округе для патриотического воспитания молодёжи в целях сохранения и приумножения незыблемых традиций.  Но всегда есть цели, к которым надо стремиться. Стремиться сделать наш любимый  город и округ чище, светлее, радостнее, а жизнь земляков – лучше! </vt:lpstr>
      <vt:lpstr>Слайд 2</vt:lpstr>
      <vt:lpstr>Слайд 3</vt:lpstr>
      <vt:lpstr>  По направлению Стратегии:                           Стабилизация моноотрасли</vt:lpstr>
      <vt:lpstr>Слайд 5</vt:lpstr>
      <vt:lpstr>Слайд 6</vt:lpstr>
      <vt:lpstr>Стимулирование развития  малого бизнеса</vt:lpstr>
      <vt:lpstr>Повышение инвестиционной  привлекательности муниципального образования</vt:lpstr>
      <vt:lpstr>Слайд 9</vt:lpstr>
      <vt:lpstr>       Территории опережающего социально-экономического развития</vt:lpstr>
      <vt:lpstr>Слайд 11</vt:lpstr>
      <vt:lpstr>Модернизация общего образования </vt:lpstr>
      <vt:lpstr>Повышение качества и доступности медицинского обслуживания</vt:lpstr>
      <vt:lpstr>Повышение качества и доступности медицинского обслуживания</vt:lpstr>
      <vt:lpstr>                                Недостаток спортивных площадок и несоответствие надлежащему уровню содержания имеющихся  спортивных объектов в округе создаёт целую цепь  проблем: ослабленное здоровье населения, скудность досуга,  алкоголизм, наркомания. Экономим на физической  культуре и спорте – получаем массовую преступность. </vt:lpstr>
      <vt:lpstr>  Уровень культурно-досуговых мероприятий, их количество и качество, желание людей посещать объекты культуры и принимать участие в праздничных событиях напрямую зависит от материального и технического оснащения учреждений, профессиональной подготовки специалистов, внешнего вида здания, уюта и комфорта внутренних помещений.  Если учреждение культуры доступно каждому его жителю, привлекательно по внешнему виду, оснащено современным оборудованием и техническими средствами, а проводимые мероприятия интересны по содержанию -  такое учреждение всегда будет являться центром культурной жизни! Своевременное решение проблемных вопросов в области культуры -  залог успеха духовно-нравственного и культурного развития нашего общества. </vt:lpstr>
      <vt:lpstr>Слайд 17</vt:lpstr>
      <vt:lpstr>                        Объекты культурного наследия – Городской Дворец  культуры им.Т.Я.Белоконева и  дома купцов Патриных  </vt:lpstr>
      <vt:lpstr>   Основной задачей Управления социальной защиты населения Администрации Усть-Катавского городского округа является повышение уровня жизни нуждающегося населения путём обеспечения социальной поддержки, а также реализация на территории г.Усть-Катава единой социальной политики в рамках делегирования органами местного самоуправления государственных полномочий: Обеспечение детскими пособиями; - предоставления льгот и социальной гарантий; -оказание государственной социальной помощи  отдельным категориям граждан; -реабилитация  предоставления гражданам</vt:lpstr>
      <vt:lpstr>Строительство и ремонт дорог  в Усть-Катавском городском округе </vt:lpstr>
      <vt:lpstr>СТРОИТЕЛЬСТВО ЖИЛЫХ  ДОМОВ В УСТЬ-КАТАВСКОМ ГОРОДСКОМ ОКРУГЕ </vt:lpstr>
      <vt:lpstr>Улучшение систем водоснабжения, теплоснабжения  и электроснабжения Усть-Катавского городского округа</vt:lpstr>
      <vt:lpstr>Газификация территории  муниципального образования.</vt:lpstr>
      <vt:lpstr>Благоустройство территории муниципального  городского округа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Модернизация общего образования</dc:title>
  <dc:creator>Учителя</dc:creator>
  <cp:lastModifiedBy>Adm36u3</cp:lastModifiedBy>
  <cp:revision>99</cp:revision>
  <dcterms:created xsi:type="dcterms:W3CDTF">2011-07-28T11:17:13Z</dcterms:created>
  <dcterms:modified xsi:type="dcterms:W3CDTF">2016-04-15T09:31:17Z</dcterms:modified>
</cp:coreProperties>
</file>